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4" r:id="rId2"/>
    <p:sldId id="261" r:id="rId3"/>
    <p:sldId id="265" r:id="rId4"/>
    <p:sldId id="258" r:id="rId5"/>
    <p:sldId id="257" r:id="rId6"/>
    <p:sldId id="268" r:id="rId7"/>
    <p:sldId id="267" r:id="rId8"/>
    <p:sldId id="262" r:id="rId9"/>
    <p:sldId id="266"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1677" autoAdjust="0"/>
  </p:normalViewPr>
  <p:slideViewPr>
    <p:cSldViewPr snapToGrid="0">
      <p:cViewPr varScale="1">
        <p:scale>
          <a:sx n="80" d="100"/>
          <a:sy n="80" d="100"/>
        </p:scale>
        <p:origin x="58" y="1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22084-2E52-4A24-8D1E-D1FF73D34099}" type="datetimeFigureOut">
              <a:rPr lang="en-GB" smtClean="0"/>
              <a:t>23/07/2019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00712-752D-4448-A68C-CD44EEF5B52A}" type="slidenum">
              <a:rPr lang="en-GB" smtClean="0"/>
              <a:t>‹#›</a:t>
            </a:fld>
            <a:endParaRPr lang="en-GB"/>
          </a:p>
        </p:txBody>
      </p:sp>
    </p:spTree>
    <p:extLst>
      <p:ext uri="{BB962C8B-B14F-4D97-AF65-F5344CB8AC3E}">
        <p14:creationId xmlns:p14="http://schemas.microsoft.com/office/powerpoint/2010/main" val="46696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 to make us ill, pathogens have to overcome the body’s defences.</a:t>
            </a:r>
            <a:r>
              <a:rPr lang="en-GB" baseline="0" dirty="0" smtClean="0"/>
              <a:t> Our bodies do loads of things to ward off germs before they cause problems for us, and healthy bodies do contain some levels of pathogens. The problem starts when the pathogens are bigger and stronger than our bodies’ defences. </a:t>
            </a:r>
            <a:endParaRPr lang="en-GB" dirty="0"/>
          </a:p>
        </p:txBody>
      </p:sp>
      <p:sp>
        <p:nvSpPr>
          <p:cNvPr id="4" name="Slide Number Placeholder 3"/>
          <p:cNvSpPr>
            <a:spLocks noGrp="1"/>
          </p:cNvSpPr>
          <p:nvPr>
            <p:ph type="sldNum" sz="quarter" idx="10"/>
          </p:nvPr>
        </p:nvSpPr>
        <p:spPr/>
        <p:txBody>
          <a:bodyPr/>
          <a:lstStyle/>
          <a:p>
            <a:fld id="{17E00712-752D-4448-A68C-CD44EEF5B52A}" type="slidenum">
              <a:rPr lang="en-GB" smtClean="0"/>
              <a:t>2</a:t>
            </a:fld>
            <a:endParaRPr lang="en-GB"/>
          </a:p>
        </p:txBody>
      </p:sp>
    </p:spTree>
    <p:extLst>
      <p:ext uri="{BB962C8B-B14F-4D97-AF65-F5344CB8AC3E}">
        <p14:creationId xmlns:p14="http://schemas.microsoft.com/office/powerpoint/2010/main" val="182978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what</a:t>
            </a:r>
            <a:r>
              <a:rPr lang="en-GB" baseline="0" dirty="0" smtClean="0"/>
              <a:t> red blood cells look like under a scanning electron microscope. It is a very powerful microscope that allows you to zoom in on really tiny things and see them in great detail. You’d never be able to see this with the naked eye!</a:t>
            </a:r>
          </a:p>
          <a:p>
            <a:endParaRPr lang="en-GB" baseline="0" dirty="0" smtClean="0"/>
          </a:p>
          <a:p>
            <a:r>
              <a:rPr lang="en-GB" baseline="0" dirty="0" smtClean="0"/>
              <a:t>Blood contains mostly red blood cells in plasma. Plasma has a thick and runny texture. Blood also contains white blood cells and platelets. You need all of these things to help fight infections. </a:t>
            </a:r>
          </a:p>
          <a:p>
            <a:endParaRPr lang="en-GB" baseline="0" dirty="0" smtClean="0"/>
          </a:p>
          <a:p>
            <a:r>
              <a:rPr lang="en-GB" baseline="0" dirty="0" smtClean="0"/>
              <a:t>Children to demonstrate: Huddle together as if they are platelets at the site of a wound on the skin. Gently put a loose-weave net over them to show how fibrin works to form a scab. Demonstrate good practice by using hand sanitiser for this bit: hand marshmallows to the children to represent invading infections. White blood cells protect us against invading pathogens by destroying them before they can cause us harm. They do this in different ways, but one particular type of white blood cell (phagocytes) destroy pathogens by digesting (eating) them. The children can eat the marshmallows to represent how white blood cells destroy pathogens. </a:t>
            </a:r>
            <a:endParaRPr lang="en-GB" dirty="0"/>
          </a:p>
        </p:txBody>
      </p:sp>
      <p:sp>
        <p:nvSpPr>
          <p:cNvPr id="4" name="Slide Number Placeholder 3"/>
          <p:cNvSpPr>
            <a:spLocks noGrp="1"/>
          </p:cNvSpPr>
          <p:nvPr>
            <p:ph type="sldNum" sz="quarter" idx="10"/>
          </p:nvPr>
        </p:nvSpPr>
        <p:spPr/>
        <p:txBody>
          <a:bodyPr/>
          <a:lstStyle/>
          <a:p>
            <a:fld id="{17E00712-752D-4448-A68C-CD44EEF5B52A}" type="slidenum">
              <a:rPr lang="en-GB" smtClean="0"/>
              <a:t>4</a:t>
            </a:fld>
            <a:endParaRPr lang="en-GB"/>
          </a:p>
        </p:txBody>
      </p:sp>
    </p:spTree>
    <p:extLst>
      <p:ext uri="{BB962C8B-B14F-4D97-AF65-F5344CB8AC3E}">
        <p14:creationId xmlns:p14="http://schemas.microsoft.com/office/powerpoint/2010/main" val="82007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 can play with the ‘buckets of blood’ on their tables,</a:t>
            </a:r>
            <a:r>
              <a:rPr lang="en-GB" baseline="0" dirty="0" smtClean="0"/>
              <a:t> and decant some into a pot to take home. </a:t>
            </a:r>
            <a:r>
              <a:rPr lang="en-GB" dirty="0" smtClean="0"/>
              <a:t>This could</a:t>
            </a:r>
            <a:r>
              <a:rPr lang="en-GB" baseline="0" dirty="0" smtClean="0"/>
              <a:t> be a fun talking point for families. Children could create a label for their blood using the information, or make it up! </a:t>
            </a:r>
            <a:endParaRPr lang="en-GB" dirty="0"/>
          </a:p>
        </p:txBody>
      </p:sp>
      <p:sp>
        <p:nvSpPr>
          <p:cNvPr id="4" name="Slide Number Placeholder 3"/>
          <p:cNvSpPr>
            <a:spLocks noGrp="1"/>
          </p:cNvSpPr>
          <p:nvPr>
            <p:ph type="sldNum" sz="quarter" idx="10"/>
          </p:nvPr>
        </p:nvSpPr>
        <p:spPr/>
        <p:txBody>
          <a:bodyPr/>
          <a:lstStyle/>
          <a:p>
            <a:fld id="{17E00712-752D-4448-A68C-CD44EEF5B52A}" type="slidenum">
              <a:rPr lang="en-GB" smtClean="0"/>
              <a:t>5</a:t>
            </a:fld>
            <a:endParaRPr lang="en-GB"/>
          </a:p>
        </p:txBody>
      </p:sp>
    </p:spTree>
    <p:extLst>
      <p:ext uri="{BB962C8B-B14F-4D97-AF65-F5344CB8AC3E}">
        <p14:creationId xmlns:p14="http://schemas.microsoft.com/office/powerpoint/2010/main" val="174525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4DEC11-FA25-4C50-93B9-833D4CDAFD7B}" type="datetimeFigureOut">
              <a:rPr lang="en-GB" smtClean="0"/>
              <a:t>23/07/2019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93222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4DEC11-FA25-4C50-93B9-833D4CDAFD7B}" type="datetimeFigureOut">
              <a:rPr lang="en-GB" smtClean="0"/>
              <a:t>23/07/2019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417527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4DEC11-FA25-4C50-93B9-833D4CDAFD7B}" type="datetimeFigureOut">
              <a:rPr lang="en-GB" smtClean="0"/>
              <a:t>23/07/2019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370497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4DEC11-FA25-4C50-93B9-833D4CDAFD7B}" type="datetimeFigureOut">
              <a:rPr lang="en-GB" smtClean="0"/>
              <a:t>23/07/2019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139269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4DEC11-FA25-4C50-93B9-833D4CDAFD7B}" type="datetimeFigureOut">
              <a:rPr lang="en-GB" smtClean="0"/>
              <a:t>23/07/2019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171346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4DEC11-FA25-4C50-93B9-833D4CDAFD7B}" type="datetimeFigureOut">
              <a:rPr lang="en-GB" smtClean="0"/>
              <a:t>23/07/2019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404771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4DEC11-FA25-4C50-93B9-833D4CDAFD7B}" type="datetimeFigureOut">
              <a:rPr lang="en-GB" smtClean="0"/>
              <a:t>23/07/2019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3298279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4DEC11-FA25-4C50-93B9-833D4CDAFD7B}" type="datetimeFigureOut">
              <a:rPr lang="en-GB" smtClean="0"/>
              <a:t>23/07/2019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72045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DEC11-FA25-4C50-93B9-833D4CDAFD7B}" type="datetimeFigureOut">
              <a:rPr lang="en-GB" smtClean="0"/>
              <a:t>23/07/2019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413746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4DEC11-FA25-4C50-93B9-833D4CDAFD7B}" type="datetimeFigureOut">
              <a:rPr lang="en-GB" smtClean="0"/>
              <a:t>23/07/2019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1828495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4DEC11-FA25-4C50-93B9-833D4CDAFD7B}" type="datetimeFigureOut">
              <a:rPr lang="en-GB" smtClean="0"/>
              <a:t>23/07/2019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77EAAB-96C4-41D2-B191-53802E045C83}" type="slidenum">
              <a:rPr lang="en-GB" smtClean="0"/>
              <a:t>‹#›</a:t>
            </a:fld>
            <a:endParaRPr lang="en-GB"/>
          </a:p>
        </p:txBody>
      </p:sp>
    </p:spTree>
    <p:extLst>
      <p:ext uri="{BB962C8B-B14F-4D97-AF65-F5344CB8AC3E}">
        <p14:creationId xmlns:p14="http://schemas.microsoft.com/office/powerpoint/2010/main" val="144609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DEC11-FA25-4C50-93B9-833D4CDAFD7B}" type="datetimeFigureOut">
              <a:rPr lang="en-GB" smtClean="0"/>
              <a:t>23/07/2019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7EAAB-96C4-41D2-B191-53802E045C83}" type="slidenum">
              <a:rPr lang="en-GB" smtClean="0"/>
              <a:t>‹#›</a:t>
            </a:fld>
            <a:endParaRPr lang="en-GB"/>
          </a:p>
        </p:txBody>
      </p:sp>
    </p:spTree>
    <p:extLst>
      <p:ext uri="{BB962C8B-B14F-4D97-AF65-F5344CB8AC3E}">
        <p14:creationId xmlns:p14="http://schemas.microsoft.com/office/powerpoint/2010/main" val="130314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80586"/>
            <a:ext cx="12192000" cy="9156719"/>
          </a:xfrm>
        </p:spPr>
      </p:pic>
    </p:spTree>
    <p:extLst>
      <p:ext uri="{BB962C8B-B14F-4D97-AF65-F5344CB8AC3E}">
        <p14:creationId xmlns:p14="http://schemas.microsoft.com/office/powerpoint/2010/main" val="1387255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91016"/>
            <a:ext cx="12192000" cy="9156719"/>
          </a:xfrm>
        </p:spPr>
      </p:pic>
    </p:spTree>
    <p:extLst>
      <p:ext uri="{BB962C8B-B14F-4D97-AF65-F5344CB8AC3E}">
        <p14:creationId xmlns:p14="http://schemas.microsoft.com/office/powerpoint/2010/main" val="1900594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99010" y="3362752"/>
            <a:ext cx="2872854" cy="2872854"/>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75044" y="3362752"/>
            <a:ext cx="2872854" cy="2872854"/>
          </a:xfrm>
          <a:prstGeom prst="rect">
            <a:avLst/>
          </a:prstGeom>
        </p:spPr>
      </p:pic>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75044" y="602776"/>
            <a:ext cx="2872854" cy="2872854"/>
          </a:xfrm>
          <a:prstGeom prst="rect">
            <a:avLst/>
          </a:prstGeom>
        </p:spPr>
      </p:pic>
      <p:pic>
        <p:nvPicPr>
          <p:cNvPr id="17" name="Picture 1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00916" y="489898"/>
            <a:ext cx="2872854" cy="2872854"/>
          </a:xfrm>
          <a:prstGeom prst="rect">
            <a:avLst/>
          </a:pr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99010" y="489898"/>
            <a:ext cx="2872854" cy="2872854"/>
          </a:xfrm>
          <a:prstGeom prst="rect">
            <a:avLst/>
          </a:prstGeom>
        </p:spPr>
      </p:pic>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00916" y="3362752"/>
            <a:ext cx="2872854" cy="2872854"/>
          </a:xfrm>
          <a:prstGeom prst="rect">
            <a:avLst/>
          </a:prstGeom>
        </p:spPr>
      </p:pic>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1168401" y="1397000"/>
            <a:ext cx="1409699" cy="1473776"/>
          </a:xfrm>
          <a:prstGeom prst="rect">
            <a:avLst/>
          </a:prstGeom>
        </p:spPr>
      </p:pic>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2524362" y="2625864"/>
            <a:ext cx="1409699" cy="1473776"/>
          </a:xfrm>
          <a:prstGeom prst="rect">
            <a:avLst/>
          </a:prstGeom>
        </p:spPr>
      </p:pic>
      <p:pic>
        <p:nvPicPr>
          <p:cNvPr id="30" name="Picture 29"/>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3671344" y="1397000"/>
            <a:ext cx="1409699" cy="1473776"/>
          </a:xfrm>
          <a:prstGeom prst="rect">
            <a:avLst/>
          </a:prstGeom>
        </p:spPr>
      </p:pic>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21041" y="2625864"/>
            <a:ext cx="1409699" cy="1473776"/>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3812085" y="3854728"/>
            <a:ext cx="1409699" cy="1473776"/>
          </a:xfrm>
          <a:prstGeom prst="rect">
            <a:avLst/>
          </a:prstGeom>
        </p:spPr>
      </p:pic>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4887320" y="2625864"/>
            <a:ext cx="1409699" cy="1473776"/>
          </a:xfrm>
          <a:prstGeom prst="rect">
            <a:avLst/>
          </a:prstGeom>
        </p:spPr>
      </p:pic>
      <p:pic>
        <p:nvPicPr>
          <p:cNvPr id="34" name="Picture 33"/>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2345616" y="202912"/>
            <a:ext cx="1409699" cy="1473776"/>
          </a:xfrm>
          <a:prstGeom prst="rect">
            <a:avLst/>
          </a:prstGeom>
        </p:spPr>
      </p:pic>
      <p:pic>
        <p:nvPicPr>
          <p:cNvPr id="35" name="Picture 34"/>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26160" y="202912"/>
            <a:ext cx="1409699" cy="1473776"/>
          </a:xfrm>
          <a:prstGeom prst="rect">
            <a:avLst/>
          </a:prstGeom>
        </p:spPr>
      </p:pic>
      <p:pic>
        <p:nvPicPr>
          <p:cNvPr id="36" name="Picture 35"/>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4887319" y="202912"/>
            <a:ext cx="1409699" cy="1473776"/>
          </a:xfrm>
          <a:prstGeom prst="rect">
            <a:avLst/>
          </a:prstGeom>
        </p:spPr>
      </p:pic>
      <p:pic>
        <p:nvPicPr>
          <p:cNvPr id="37" name="Picture 36"/>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1165371" y="3854728"/>
            <a:ext cx="1409699" cy="1473776"/>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36870" y="5083592"/>
            <a:ext cx="1409699" cy="1473776"/>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2521332" y="5083592"/>
            <a:ext cx="1409699" cy="1473776"/>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2935" b="94239" l="0" r="99773"/>
                    </a14:imgEffect>
                  </a14:imgLayer>
                </a14:imgProps>
              </a:ext>
            </a:extLst>
          </a:blip>
          <a:stretch>
            <a:fillRect/>
          </a:stretch>
        </p:blipFill>
        <p:spPr>
          <a:xfrm>
            <a:off x="4887320" y="5083592"/>
            <a:ext cx="1409699" cy="1473776"/>
          </a:xfrm>
          <a:prstGeom prst="rect">
            <a:avLst/>
          </a:prstGeom>
        </p:spPr>
      </p:pic>
    </p:spTree>
    <p:extLst>
      <p:ext uri="{BB962C8B-B14F-4D97-AF65-F5344CB8AC3E}">
        <p14:creationId xmlns:p14="http://schemas.microsoft.com/office/powerpoint/2010/main" val="21279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inVertic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arn(inVertic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18372"/>
            <a:ext cx="12192000" cy="9151925"/>
          </a:xfrm>
        </p:spPr>
      </p:pic>
    </p:spTree>
    <p:extLst>
      <p:ext uri="{BB962C8B-B14F-4D97-AF65-F5344CB8AC3E}">
        <p14:creationId xmlns:p14="http://schemas.microsoft.com/office/powerpoint/2010/main" val="3621784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8653627" cy="6858000"/>
          </a:xfrm>
        </p:spPr>
      </p:pic>
      <p:sp>
        <p:nvSpPr>
          <p:cNvPr id="5" name="Oval Callout 4"/>
          <p:cNvSpPr/>
          <p:nvPr/>
        </p:nvSpPr>
        <p:spPr>
          <a:xfrm>
            <a:off x="7493617" y="996923"/>
            <a:ext cx="4505093" cy="1752047"/>
          </a:xfrm>
          <a:prstGeom prst="wedgeEllipseCallout">
            <a:avLst>
              <a:gd name="adj1" fmla="val -57605"/>
              <a:gd name="adj2" fmla="val 69907"/>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chemeClr val="tx1"/>
                </a:solidFill>
                <a:latin typeface="Century Gothic" panose="020B0502020202020204" pitchFamily="34" charset="0"/>
              </a:rPr>
              <a:t>What is this?</a:t>
            </a:r>
          </a:p>
        </p:txBody>
      </p:sp>
      <p:sp>
        <p:nvSpPr>
          <p:cNvPr id="6" name="Oval Callout 5"/>
          <p:cNvSpPr/>
          <p:nvPr/>
        </p:nvSpPr>
        <p:spPr>
          <a:xfrm>
            <a:off x="7493618" y="3745892"/>
            <a:ext cx="4505093" cy="1752047"/>
          </a:xfrm>
          <a:prstGeom prst="wedgeEllipseCallout">
            <a:avLst>
              <a:gd name="adj1" fmla="val -57605"/>
              <a:gd name="adj2" fmla="val 69907"/>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entury Gothic" panose="020B0502020202020204" pitchFamily="34" charset="0"/>
              </a:rPr>
              <a:t>What’s missing?</a:t>
            </a:r>
          </a:p>
        </p:txBody>
      </p:sp>
    </p:spTree>
    <p:extLst>
      <p:ext uri="{BB962C8B-B14F-4D97-AF65-F5344CB8AC3E}">
        <p14:creationId xmlns:p14="http://schemas.microsoft.com/office/powerpoint/2010/main" val="1901321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56359843"/>
              </p:ext>
            </p:extLst>
          </p:nvPr>
        </p:nvGraphicFramePr>
        <p:xfrm>
          <a:off x="278782" y="866621"/>
          <a:ext cx="5107260" cy="5210265"/>
        </p:xfrm>
        <a:graphic>
          <a:graphicData uri="http://schemas.openxmlformats.org/drawingml/2006/table">
            <a:tbl>
              <a:tblPr firstRow="1" bandRow="1">
                <a:tableStyleId>{22838BEF-8BB2-4498-84A7-C5851F593DF1}</a:tableStyleId>
              </a:tblPr>
              <a:tblGrid>
                <a:gridCol w="851210">
                  <a:extLst>
                    <a:ext uri="{9D8B030D-6E8A-4147-A177-3AD203B41FA5}">
                      <a16:colId xmlns:a16="http://schemas.microsoft.com/office/drawing/2014/main" val="2839396600"/>
                    </a:ext>
                  </a:extLst>
                </a:gridCol>
                <a:gridCol w="851210">
                  <a:extLst>
                    <a:ext uri="{9D8B030D-6E8A-4147-A177-3AD203B41FA5}">
                      <a16:colId xmlns:a16="http://schemas.microsoft.com/office/drawing/2014/main" val="3225596407"/>
                    </a:ext>
                  </a:extLst>
                </a:gridCol>
                <a:gridCol w="851210">
                  <a:extLst>
                    <a:ext uri="{9D8B030D-6E8A-4147-A177-3AD203B41FA5}">
                      <a16:colId xmlns:a16="http://schemas.microsoft.com/office/drawing/2014/main" val="3339709812"/>
                    </a:ext>
                  </a:extLst>
                </a:gridCol>
                <a:gridCol w="851210">
                  <a:extLst>
                    <a:ext uri="{9D8B030D-6E8A-4147-A177-3AD203B41FA5}">
                      <a16:colId xmlns:a16="http://schemas.microsoft.com/office/drawing/2014/main" val="2483438747"/>
                    </a:ext>
                  </a:extLst>
                </a:gridCol>
                <a:gridCol w="851210">
                  <a:extLst>
                    <a:ext uri="{9D8B030D-6E8A-4147-A177-3AD203B41FA5}">
                      <a16:colId xmlns:a16="http://schemas.microsoft.com/office/drawing/2014/main" val="532995153"/>
                    </a:ext>
                  </a:extLst>
                </a:gridCol>
                <a:gridCol w="851210">
                  <a:extLst>
                    <a:ext uri="{9D8B030D-6E8A-4147-A177-3AD203B41FA5}">
                      <a16:colId xmlns:a16="http://schemas.microsoft.com/office/drawing/2014/main" val="3165375749"/>
                    </a:ext>
                  </a:extLst>
                </a:gridCol>
              </a:tblGrid>
              <a:tr h="859173">
                <a:tc rowSpan="2" gridSpan="2">
                  <a:txBody>
                    <a:bodyPr/>
                    <a:lstStyle/>
                    <a:p>
                      <a:endParaRPr lang="en-GB" dirty="0">
                        <a:latin typeface="Century Gothic" panose="020B0502020202020204" pitchFamily="34" charset="0"/>
                      </a:endParaRPr>
                    </a:p>
                  </a:txBody>
                  <a:tcPr>
                    <a:noFill/>
                  </a:tcPr>
                </a:tc>
                <a:tc rowSpan="2" hMerge="1">
                  <a:txBody>
                    <a:bodyPr/>
                    <a:lstStyle/>
                    <a:p>
                      <a:endParaRPr lang="en-GB" dirty="0">
                        <a:latin typeface="Century Gothic" panose="020B0502020202020204" pitchFamily="34" charset="0"/>
                      </a:endParaRPr>
                    </a:p>
                  </a:txBody>
                  <a:tcPr>
                    <a:noFill/>
                  </a:tcPr>
                </a:tc>
                <a:tc gridSpan="4">
                  <a:txBody>
                    <a:bodyPr/>
                    <a:lstStyle/>
                    <a:p>
                      <a:pPr algn="ctr"/>
                      <a:r>
                        <a:rPr lang="en-GB" sz="5400" dirty="0" smtClean="0">
                          <a:latin typeface="Century Gothic" panose="020B0502020202020204" pitchFamily="34" charset="0"/>
                        </a:rPr>
                        <a:t>Mother</a:t>
                      </a:r>
                      <a:endParaRPr lang="en-GB" sz="5400" dirty="0">
                        <a:latin typeface="Century Gothic" panose="020B0502020202020204" pitchFamily="34" charset="0"/>
                      </a:endParaRPr>
                    </a:p>
                  </a:txBody>
                  <a:tcPr/>
                </a:tc>
                <a:tc hMerge="1">
                  <a:txBody>
                    <a:bodyPr/>
                    <a:lstStyle/>
                    <a:p>
                      <a:endParaRPr lang="en-GB" dirty="0">
                        <a:latin typeface="Century Gothic" panose="020B0502020202020204" pitchFamily="34" charset="0"/>
                      </a:endParaRPr>
                    </a:p>
                  </a:txBody>
                  <a:tcPr/>
                </a:tc>
                <a:tc hMerge="1">
                  <a:txBody>
                    <a:bodyPr/>
                    <a:lstStyle/>
                    <a:p>
                      <a:endParaRPr lang="en-GB" dirty="0">
                        <a:latin typeface="Century Gothic" panose="020B0502020202020204" pitchFamily="34" charset="0"/>
                      </a:endParaRPr>
                    </a:p>
                  </a:txBody>
                  <a:tcPr/>
                </a:tc>
                <a:tc hMerge="1">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447740863"/>
                  </a:ext>
                </a:extLst>
              </a:tr>
              <a:tr h="859173">
                <a:tc gridSpan="2" vMerge="1">
                  <a:txBody>
                    <a:bodyPr/>
                    <a:lstStyle/>
                    <a:p>
                      <a:endParaRPr lang="en-GB" dirty="0">
                        <a:latin typeface="Century Gothic" panose="020B0502020202020204" pitchFamily="34" charset="0"/>
                      </a:endParaRPr>
                    </a:p>
                  </a:txBody>
                  <a:tcPr>
                    <a:noFill/>
                  </a:tcPr>
                </a:tc>
                <a:tc hMerge="1" vMerge="1">
                  <a:txBody>
                    <a:bodyPr/>
                    <a:lstStyle/>
                    <a:p>
                      <a:endParaRPr lang="en-GB" dirty="0">
                        <a:latin typeface="Century Gothic" panose="020B0502020202020204" pitchFamily="34" charset="0"/>
                      </a:endParaRPr>
                    </a:p>
                  </a:txBody>
                  <a:tcPr>
                    <a:noFill/>
                  </a:tcPr>
                </a:tc>
                <a:tc>
                  <a:txBody>
                    <a:bodyPr/>
                    <a:lstStyle/>
                    <a:p>
                      <a:r>
                        <a:rPr lang="en-GB" b="1" dirty="0" smtClean="0">
                          <a:latin typeface="Century Gothic" panose="020B0502020202020204" pitchFamily="34" charset="0"/>
                        </a:rPr>
                        <a:t>A</a:t>
                      </a:r>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B</a:t>
                      </a:r>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AB</a:t>
                      </a:r>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O</a:t>
                      </a:r>
                      <a:endParaRPr lang="en-GB" b="1" dirty="0">
                        <a:latin typeface="Century Gothic" panose="020B0502020202020204" pitchFamily="34" charset="0"/>
                      </a:endParaRPr>
                    </a:p>
                  </a:txBody>
                  <a:tcPr/>
                </a:tc>
                <a:extLst>
                  <a:ext uri="{0D108BD9-81ED-4DB2-BD59-A6C34878D82A}">
                    <a16:rowId xmlns:a16="http://schemas.microsoft.com/office/drawing/2014/main" val="3821963430"/>
                  </a:ext>
                </a:extLst>
              </a:tr>
              <a:tr h="859173">
                <a:tc rowSpan="4">
                  <a:txBody>
                    <a:bodyPr/>
                    <a:lstStyle/>
                    <a:p>
                      <a:pPr algn="ctr"/>
                      <a:r>
                        <a:rPr lang="en-GB" sz="5400" b="1" dirty="0" smtClean="0">
                          <a:latin typeface="Century Gothic" panose="020B0502020202020204" pitchFamily="34" charset="0"/>
                        </a:rPr>
                        <a:t>Father</a:t>
                      </a:r>
                      <a:endParaRPr lang="en-GB" sz="5400" b="1" dirty="0">
                        <a:latin typeface="Century Gothic" panose="020B0502020202020204" pitchFamily="34" charset="0"/>
                      </a:endParaRPr>
                    </a:p>
                  </a:txBody>
                  <a:tcPr vert="vert270"/>
                </a:tc>
                <a:tc>
                  <a:txBody>
                    <a:bodyPr/>
                    <a:lstStyle/>
                    <a:p>
                      <a:r>
                        <a:rPr lang="en-GB" b="1" dirty="0" smtClean="0">
                          <a:latin typeface="Century Gothic" panose="020B0502020202020204" pitchFamily="34" charset="0"/>
                        </a:rPr>
                        <a:t>A</a:t>
                      </a:r>
                      <a:endParaRPr lang="en-GB" b="1"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O</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B or AB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AB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O</a:t>
                      </a:r>
                      <a:endParaRPr lang="en-GB" dirty="0">
                        <a:latin typeface="Century Gothic" panose="020B0502020202020204" pitchFamily="34" charset="0"/>
                      </a:endParaRPr>
                    </a:p>
                  </a:txBody>
                  <a:tcPr/>
                </a:tc>
                <a:extLst>
                  <a:ext uri="{0D108BD9-81ED-4DB2-BD59-A6C34878D82A}">
                    <a16:rowId xmlns:a16="http://schemas.microsoft.com/office/drawing/2014/main" val="242911124"/>
                  </a:ext>
                </a:extLst>
              </a:tr>
              <a:tr h="859173">
                <a:tc vMerge="1">
                  <a:txBody>
                    <a:bodyPr/>
                    <a:lstStyle/>
                    <a:p>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B</a:t>
                      </a:r>
                      <a:endParaRPr lang="en-GB" b="1"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entury Gothic" panose="020B0502020202020204" pitchFamily="34" charset="0"/>
                        </a:rPr>
                        <a:t>A, B or AB</a:t>
                      </a:r>
                    </a:p>
                  </a:txBody>
                  <a:tcPr/>
                </a:tc>
                <a:tc>
                  <a:txBody>
                    <a:bodyPr/>
                    <a:lstStyle/>
                    <a:p>
                      <a:r>
                        <a:rPr lang="en-GB" dirty="0" smtClean="0">
                          <a:latin typeface="Century Gothic" panose="020B0502020202020204" pitchFamily="34" charset="0"/>
                        </a:rPr>
                        <a:t>B or O</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AB or</a:t>
                      </a:r>
                      <a:r>
                        <a:rPr lang="en-GB" baseline="0" dirty="0" smtClean="0">
                          <a:latin typeface="Century Gothic" panose="020B0502020202020204" pitchFamily="34" charset="0"/>
                        </a:rPr>
                        <a:t> 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B or O</a:t>
                      </a:r>
                      <a:endParaRPr lang="en-GB" dirty="0">
                        <a:latin typeface="Century Gothic" panose="020B0502020202020204" pitchFamily="34" charset="0"/>
                      </a:endParaRPr>
                    </a:p>
                  </a:txBody>
                  <a:tcPr/>
                </a:tc>
                <a:extLst>
                  <a:ext uri="{0D108BD9-81ED-4DB2-BD59-A6C34878D82A}">
                    <a16:rowId xmlns:a16="http://schemas.microsoft.com/office/drawing/2014/main" val="667907180"/>
                  </a:ext>
                </a:extLst>
              </a:tr>
              <a:tr h="859173">
                <a:tc vMerge="1">
                  <a:txBody>
                    <a:bodyPr/>
                    <a:lstStyle/>
                    <a:p>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AB</a:t>
                      </a:r>
                      <a:endParaRPr lang="en-GB" b="1"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AB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AB or B </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B or AB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B</a:t>
                      </a:r>
                      <a:endParaRPr lang="en-GB" dirty="0">
                        <a:latin typeface="Century Gothic" panose="020B0502020202020204" pitchFamily="34" charset="0"/>
                      </a:endParaRPr>
                    </a:p>
                  </a:txBody>
                  <a:tcPr/>
                </a:tc>
                <a:extLst>
                  <a:ext uri="{0D108BD9-81ED-4DB2-BD59-A6C34878D82A}">
                    <a16:rowId xmlns:a16="http://schemas.microsoft.com/office/drawing/2014/main" val="990274814"/>
                  </a:ext>
                </a:extLst>
              </a:tr>
              <a:tr h="859173">
                <a:tc vMerge="1">
                  <a:txBody>
                    <a:bodyPr/>
                    <a:lstStyle/>
                    <a:p>
                      <a:endParaRPr lang="en-GB" b="1" dirty="0">
                        <a:latin typeface="Century Gothic" panose="020B0502020202020204" pitchFamily="34" charset="0"/>
                      </a:endParaRPr>
                    </a:p>
                  </a:txBody>
                  <a:tcPr/>
                </a:tc>
                <a:tc>
                  <a:txBody>
                    <a:bodyPr/>
                    <a:lstStyle/>
                    <a:p>
                      <a:r>
                        <a:rPr lang="en-GB" b="1" dirty="0" smtClean="0">
                          <a:latin typeface="Century Gothic" panose="020B0502020202020204" pitchFamily="34" charset="0"/>
                        </a:rPr>
                        <a:t>O</a:t>
                      </a:r>
                      <a:endParaRPr lang="en-GB" b="1" dirty="0">
                        <a:latin typeface="Century Gothic" panose="020B0502020202020204" pitchFamily="34" charset="0"/>
                      </a:endParaRPr>
                    </a:p>
                  </a:txBody>
                  <a:tcPr/>
                </a:tc>
                <a:tc>
                  <a:txBody>
                    <a:bodyPr/>
                    <a:lstStyle/>
                    <a:p>
                      <a:r>
                        <a:rPr lang="en-GB" dirty="0" smtClean="0">
                          <a:latin typeface="Century Gothic" panose="020B0502020202020204" pitchFamily="34" charset="0"/>
                        </a:rPr>
                        <a:t>A or</a:t>
                      </a:r>
                      <a:r>
                        <a:rPr lang="en-GB" baseline="0" dirty="0" smtClean="0">
                          <a:latin typeface="Century Gothic" panose="020B0502020202020204" pitchFamily="34" charset="0"/>
                        </a:rPr>
                        <a:t> O</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B or O</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A or B</a:t>
                      </a:r>
                      <a:endParaRPr lang="en-GB" dirty="0">
                        <a:latin typeface="Century Gothic" panose="020B0502020202020204" pitchFamily="34" charset="0"/>
                      </a:endParaRPr>
                    </a:p>
                  </a:txBody>
                  <a:tcPr/>
                </a:tc>
                <a:tc>
                  <a:txBody>
                    <a:bodyPr/>
                    <a:lstStyle/>
                    <a:p>
                      <a:r>
                        <a:rPr lang="en-GB" dirty="0" smtClean="0">
                          <a:latin typeface="Century Gothic" panose="020B0502020202020204" pitchFamily="34" charset="0"/>
                        </a:rPr>
                        <a:t>O</a:t>
                      </a:r>
                      <a:endParaRPr lang="en-GB" dirty="0">
                        <a:latin typeface="Century Gothic" panose="020B0502020202020204" pitchFamily="34" charset="0"/>
                      </a:endParaRPr>
                    </a:p>
                  </a:txBody>
                  <a:tcPr/>
                </a:tc>
                <a:extLst>
                  <a:ext uri="{0D108BD9-81ED-4DB2-BD59-A6C34878D82A}">
                    <a16:rowId xmlns:a16="http://schemas.microsoft.com/office/drawing/2014/main" val="2253789990"/>
                  </a:ext>
                </a:extLst>
              </a:tr>
            </a:tbl>
          </a:graphicData>
        </a:graphic>
      </p:graphicFrame>
      <p:sp>
        <p:nvSpPr>
          <p:cNvPr id="6" name="TextBox 5"/>
          <p:cNvSpPr txBox="1"/>
          <p:nvPr/>
        </p:nvSpPr>
        <p:spPr>
          <a:xfrm>
            <a:off x="5620215" y="657922"/>
            <a:ext cx="6423102" cy="3477875"/>
          </a:xfrm>
          <a:prstGeom prst="rect">
            <a:avLst/>
          </a:prstGeom>
          <a:noFill/>
        </p:spPr>
        <p:txBody>
          <a:bodyPr wrap="square" rtlCol="0">
            <a:spAutoFit/>
          </a:bodyPr>
          <a:lstStyle/>
          <a:p>
            <a:r>
              <a:rPr lang="en-GB" sz="2000" b="1" dirty="0" smtClean="0">
                <a:latin typeface="Century Gothic" panose="020B0502020202020204" pitchFamily="34" charset="0"/>
              </a:rPr>
              <a:t>Fun fact:</a:t>
            </a:r>
          </a:p>
          <a:p>
            <a:endParaRPr lang="en-GB" sz="2000" dirty="0">
              <a:latin typeface="Century Gothic" panose="020B0502020202020204" pitchFamily="34" charset="0"/>
            </a:endParaRPr>
          </a:p>
          <a:p>
            <a:r>
              <a:rPr lang="en-GB" sz="2000" dirty="0" smtClean="0">
                <a:latin typeface="Century Gothic" panose="020B0502020202020204" pitchFamily="34" charset="0"/>
              </a:rPr>
              <a:t>Blood might look nothing more than red and gooey, but did you know there are different </a:t>
            </a:r>
            <a:r>
              <a:rPr lang="en-GB" sz="2000" u="sng" dirty="0" smtClean="0">
                <a:latin typeface="Century Gothic" panose="020B0502020202020204" pitchFamily="34" charset="0"/>
              </a:rPr>
              <a:t>blood types</a:t>
            </a:r>
            <a:r>
              <a:rPr lang="en-GB" sz="2000" dirty="0" smtClean="0">
                <a:latin typeface="Century Gothic" panose="020B0502020202020204" pitchFamily="34" charset="0"/>
              </a:rPr>
              <a:t>?</a:t>
            </a:r>
          </a:p>
          <a:p>
            <a:endParaRPr lang="en-GB" sz="2000" dirty="0">
              <a:latin typeface="Century Gothic" panose="020B0502020202020204" pitchFamily="34" charset="0"/>
            </a:endParaRPr>
          </a:p>
          <a:p>
            <a:r>
              <a:rPr lang="en-GB" sz="2000" dirty="0" smtClean="0">
                <a:latin typeface="Century Gothic" panose="020B0502020202020204" pitchFamily="34" charset="0"/>
              </a:rPr>
              <a:t>Our blood type is one of the things we inherit from our parents, and their blood types affect the type of blood we have. We get one blood type </a:t>
            </a:r>
            <a:r>
              <a:rPr lang="en-GB" sz="2000" u="sng" dirty="0" smtClean="0">
                <a:latin typeface="Century Gothic" panose="020B0502020202020204" pitchFamily="34" charset="0"/>
              </a:rPr>
              <a:t>gene</a:t>
            </a:r>
            <a:r>
              <a:rPr lang="en-GB" sz="2000" dirty="0" smtClean="0">
                <a:latin typeface="Century Gothic" panose="020B0502020202020204" pitchFamily="34" charset="0"/>
              </a:rPr>
              <a:t> from each parent. </a:t>
            </a:r>
            <a:r>
              <a:rPr lang="en-GB" sz="2000" b="1" dirty="0" smtClean="0">
                <a:latin typeface="Century Gothic" panose="020B0502020202020204" pitchFamily="34" charset="0"/>
              </a:rPr>
              <a:t>Can you work out what your blood type might be?</a:t>
            </a:r>
            <a:endParaRPr lang="en-GB" sz="2000" b="1" dirty="0">
              <a:latin typeface="Century Gothic" panose="020B0502020202020204" pitchFamily="34" charset="0"/>
            </a:endParaRPr>
          </a:p>
        </p:txBody>
      </p:sp>
      <p:sp>
        <p:nvSpPr>
          <p:cNvPr id="8" name="Oval Callout 7"/>
          <p:cNvSpPr/>
          <p:nvPr/>
        </p:nvSpPr>
        <p:spPr>
          <a:xfrm>
            <a:off x="7203687" y="4324839"/>
            <a:ext cx="4505093" cy="1752047"/>
          </a:xfrm>
          <a:prstGeom prst="wedgeEllipseCallout">
            <a:avLst>
              <a:gd name="adj1" fmla="val -57605"/>
              <a:gd name="adj2" fmla="val 69907"/>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entury Gothic" panose="020B0502020202020204" pitchFamily="34" charset="0"/>
              </a:rPr>
              <a:t>Almost 50% of the UK population has the same blood group. </a:t>
            </a:r>
            <a:endParaRPr lang="en-GB" dirty="0">
              <a:solidFill>
                <a:schemeClr val="tx1"/>
              </a:solidFill>
              <a:latin typeface="Century Gothic" panose="020B0502020202020204" pitchFamily="34" charset="0"/>
            </a:endParaRPr>
          </a:p>
          <a:p>
            <a:pPr algn="ctr"/>
            <a:r>
              <a:rPr lang="en-GB" dirty="0" smtClean="0">
                <a:solidFill>
                  <a:schemeClr val="tx1"/>
                </a:solidFill>
                <a:latin typeface="Century Gothic" panose="020B0502020202020204" pitchFamily="34" charset="0"/>
              </a:rPr>
              <a:t>Which group do you think it is?</a:t>
            </a:r>
            <a:endParaRPr lang="en-GB"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43312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153" y="1027906"/>
            <a:ext cx="7473132" cy="5974080"/>
          </a:xfrm>
          <a:prstGeom prst="rect">
            <a:avLst/>
          </a:prstGeom>
          <a:effectLst>
            <a:softEdge rad="317500"/>
          </a:effec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706" y="0"/>
            <a:ext cx="6688101" cy="5033554"/>
          </a:xfrm>
          <a:effectLst>
            <a:softEdge rad="317500"/>
          </a:effectLst>
        </p:spPr>
      </p:pic>
    </p:spTree>
    <p:extLst>
      <p:ext uri="{BB962C8B-B14F-4D97-AF65-F5344CB8AC3E}">
        <p14:creationId xmlns:p14="http://schemas.microsoft.com/office/powerpoint/2010/main" val="1522806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58760" y="0"/>
            <a:ext cx="5674480" cy="7555466"/>
          </a:xfrm>
        </p:spPr>
      </p:pic>
    </p:spTree>
    <p:extLst>
      <p:ext uri="{BB962C8B-B14F-4D97-AF65-F5344CB8AC3E}">
        <p14:creationId xmlns:p14="http://schemas.microsoft.com/office/powerpoint/2010/main" val="2039857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82753"/>
            <a:ext cx="12192000" cy="9156719"/>
          </a:xfrm>
        </p:spPr>
      </p:pic>
    </p:spTree>
    <p:extLst>
      <p:ext uri="{BB962C8B-B14F-4D97-AF65-F5344CB8AC3E}">
        <p14:creationId xmlns:p14="http://schemas.microsoft.com/office/powerpoint/2010/main" val="472637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847493"/>
            <a:ext cx="12192000" cy="9150356"/>
          </a:xfrm>
        </p:spPr>
      </p:pic>
    </p:spTree>
    <p:extLst>
      <p:ext uri="{BB962C8B-B14F-4D97-AF65-F5344CB8AC3E}">
        <p14:creationId xmlns:p14="http://schemas.microsoft.com/office/powerpoint/2010/main" val="164898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9470</TotalTime>
  <Words>477</Words>
  <Application>Microsoft Office PowerPoint</Application>
  <PresentationFormat>Widescreen</PresentationFormat>
  <Paragraphs>45</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Baker-Jones</dc:creator>
  <cp:lastModifiedBy>Jennifer Baker-Jones</cp:lastModifiedBy>
  <cp:revision>35</cp:revision>
  <dcterms:created xsi:type="dcterms:W3CDTF">2019-02-26T15:06:25Z</dcterms:created>
  <dcterms:modified xsi:type="dcterms:W3CDTF">2019-07-23T10:31:43Z</dcterms:modified>
</cp:coreProperties>
</file>