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 snapToObjects="1">
      <p:cViewPr>
        <p:scale>
          <a:sx n="100" d="100"/>
          <a:sy n="100" d="100"/>
        </p:scale>
        <p:origin x="2680" y="16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ADB9-1531-6449-836D-2F0F7BD24F22}" type="datetimeFigureOut">
              <a:rPr lang="en-US" smtClean="0"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F221-1A71-8843-A0E1-83AC1E09E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1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ADB9-1531-6449-836D-2F0F7BD24F22}" type="datetimeFigureOut">
              <a:rPr lang="en-US" smtClean="0"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F221-1A71-8843-A0E1-83AC1E09E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6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ADB9-1531-6449-836D-2F0F7BD24F22}" type="datetimeFigureOut">
              <a:rPr lang="en-US" smtClean="0"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F221-1A71-8843-A0E1-83AC1E09E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2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ADB9-1531-6449-836D-2F0F7BD24F22}" type="datetimeFigureOut">
              <a:rPr lang="en-US" smtClean="0"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F221-1A71-8843-A0E1-83AC1E09E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7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ADB9-1531-6449-836D-2F0F7BD24F22}" type="datetimeFigureOut">
              <a:rPr lang="en-US" smtClean="0"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F221-1A71-8843-A0E1-83AC1E09E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53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ADB9-1531-6449-836D-2F0F7BD24F22}" type="datetimeFigureOut">
              <a:rPr lang="en-US" smtClean="0"/>
              <a:t>9/10/15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F221-1A71-8843-A0E1-83AC1E09E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06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ADB9-1531-6449-836D-2F0F7BD24F22}" type="datetimeFigureOut">
              <a:rPr lang="en-US" smtClean="0"/>
              <a:t>9/10/15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F221-1A71-8843-A0E1-83AC1E09E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8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ADB9-1531-6449-836D-2F0F7BD24F22}" type="datetimeFigureOut">
              <a:rPr lang="en-US" smtClean="0"/>
              <a:t>9/10/15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F221-1A71-8843-A0E1-83AC1E09E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9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ADB9-1531-6449-836D-2F0F7BD24F22}" type="datetimeFigureOut">
              <a:rPr lang="en-US" smtClean="0"/>
              <a:t>9/10/15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F221-1A71-8843-A0E1-83AC1E09E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59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ADB9-1531-6449-836D-2F0F7BD24F22}" type="datetimeFigureOut">
              <a:rPr lang="en-US" smtClean="0"/>
              <a:t>9/10/15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F221-1A71-8843-A0E1-83AC1E09E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5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ADB9-1531-6449-836D-2F0F7BD24F22}" type="datetimeFigureOut">
              <a:rPr lang="en-US" smtClean="0"/>
              <a:t>9/10/15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F221-1A71-8843-A0E1-83AC1E09E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6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DADB9-1531-6449-836D-2F0F7BD24F22}" type="datetimeFigureOut">
              <a:rPr lang="en-US" smtClean="0"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5F221-1A71-8843-A0E1-83AC1E09E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98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roup 144"/>
          <p:cNvGrpSpPr/>
          <p:nvPr/>
        </p:nvGrpSpPr>
        <p:grpSpPr>
          <a:xfrm>
            <a:off x="0" y="534146"/>
            <a:ext cx="6858000" cy="1262063"/>
            <a:chOff x="0" y="-1"/>
            <a:chExt cx="6858000" cy="1262063"/>
          </a:xfrm>
        </p:grpSpPr>
        <p:sp>
          <p:nvSpPr>
            <p:cNvPr id="146" name="Rectangle 145"/>
            <p:cNvSpPr/>
            <p:nvPr/>
          </p:nvSpPr>
          <p:spPr>
            <a:xfrm>
              <a:off x="0" y="-1"/>
              <a:ext cx="6858000" cy="1262063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</a:endParaRPr>
            </a:p>
          </p:txBody>
        </p:sp>
        <p:pic>
          <p:nvPicPr>
            <p:cNvPr id="147" name="Picture 146" descr="crooked-vines-pshp.jpg"/>
            <p:cNvPicPr>
              <a:picLocks noChangeAspect="1"/>
            </p:cNvPicPr>
            <p:nvPr/>
          </p:nvPicPr>
          <p:blipFill>
            <a:blip r:embed="rId2">
              <a:alphaModFix amt="2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0102" y="4632"/>
              <a:ext cx="777796" cy="900000"/>
            </a:xfrm>
            <a:prstGeom prst="rect">
              <a:avLst/>
            </a:prstGeom>
          </p:spPr>
        </p:pic>
        <p:grpSp>
          <p:nvGrpSpPr>
            <p:cNvPr id="148" name="Group 147"/>
            <p:cNvGrpSpPr/>
            <p:nvPr/>
          </p:nvGrpSpPr>
          <p:grpSpPr>
            <a:xfrm>
              <a:off x="1304026" y="166304"/>
              <a:ext cx="4249949" cy="488198"/>
              <a:chOff x="1189822" y="73669"/>
              <a:chExt cx="4249949" cy="488198"/>
            </a:xfrm>
          </p:grpSpPr>
          <p:sp>
            <p:nvSpPr>
              <p:cNvPr id="158" name="TextBox 157"/>
              <p:cNvSpPr txBox="1"/>
              <p:nvPr/>
            </p:nvSpPr>
            <p:spPr>
              <a:xfrm>
                <a:off x="1189822" y="74554"/>
                <a:ext cx="1461007" cy="4873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50000"/>
                  </a:lnSpc>
                </a:pPr>
                <a:r>
                  <a:rPr lang="pt-PT" sz="4400" dirty="0" smtClean="0">
                    <a:solidFill>
                      <a:srgbClr val="66270A"/>
                    </a:solidFill>
                    <a:latin typeface="Savoye LET Plain:1.0"/>
                    <a:cs typeface="Savoye LET Plain:1.0"/>
                  </a:rPr>
                  <a:t>Luciana</a:t>
                </a:r>
                <a:endParaRPr lang="pt-PT" sz="4400" dirty="0">
                  <a:solidFill>
                    <a:srgbClr val="66270A"/>
                  </a:solidFill>
                  <a:latin typeface="Savoye LET Plain:1.0"/>
                  <a:cs typeface="Savoye LET Plain:1.0"/>
                </a:endParaRP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4137887" y="73669"/>
                <a:ext cx="1301884" cy="4873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50000"/>
                  </a:lnSpc>
                </a:pPr>
                <a:r>
                  <a:rPr lang="pt-PT" sz="4400" dirty="0" smtClean="0">
                    <a:solidFill>
                      <a:srgbClr val="66270A"/>
                    </a:solidFill>
                    <a:latin typeface="Savoye LET Plain:1.0"/>
                    <a:cs typeface="Savoye LET Plain:1.0"/>
                  </a:rPr>
                  <a:t>Marcos</a:t>
                </a:r>
                <a:endParaRPr lang="pt-PT" sz="4400" dirty="0">
                  <a:solidFill>
                    <a:srgbClr val="66270A"/>
                  </a:solidFill>
                  <a:latin typeface="Savoye LET Plain:1.0"/>
                  <a:cs typeface="Savoye LET Plain:1.0"/>
                </a:endParaRPr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348900" y="107802"/>
              <a:ext cx="6160200" cy="1046459"/>
              <a:chOff x="348900" y="107802"/>
              <a:chExt cx="6160200" cy="1046459"/>
            </a:xfrm>
          </p:grpSpPr>
          <p:grpSp>
            <p:nvGrpSpPr>
              <p:cNvPr id="152" name="Group 151"/>
              <p:cNvGrpSpPr/>
              <p:nvPr/>
            </p:nvGrpSpPr>
            <p:grpSpPr>
              <a:xfrm>
                <a:off x="348900" y="107802"/>
                <a:ext cx="627170" cy="1046459"/>
                <a:chOff x="348900" y="34573"/>
                <a:chExt cx="627170" cy="1046459"/>
              </a:xfrm>
            </p:grpSpPr>
            <p:pic>
              <p:nvPicPr>
                <p:cNvPr id="156" name="Picture 155" descr="quinta-do-pego-enoturismo.jpg"/>
                <p:cNvPicPr>
                  <a:picLocks noChangeAspect="1"/>
                </p:cNvPicPr>
                <p:nvPr/>
              </p:nvPicPr>
              <p:blipFill rotWithShape="1">
                <a:blip r:embed="rId3">
                  <a:alphaModFix amt="5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3001" t="10164" r="25553" b="13858"/>
                <a:stretch/>
              </p:blipFill>
              <p:spPr>
                <a:xfrm>
                  <a:off x="354795" y="181032"/>
                  <a:ext cx="615381" cy="900000"/>
                </a:xfrm>
                <a:prstGeom prst="rect">
                  <a:avLst/>
                </a:prstGeom>
              </p:spPr>
            </p:pic>
            <p:sp>
              <p:nvSpPr>
                <p:cNvPr id="157" name="Rectangle 156"/>
                <p:cNvSpPr/>
                <p:nvPr/>
              </p:nvSpPr>
              <p:spPr>
                <a:xfrm>
                  <a:off x="348900" y="34573"/>
                  <a:ext cx="627170" cy="20005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50000"/>
                    </a:lnSpc>
                  </a:pPr>
                  <a:r>
                    <a:rPr lang="pt-PT" sz="1200" dirty="0" smtClean="0">
                      <a:solidFill>
                        <a:srgbClr val="66270A"/>
                      </a:solidFill>
                      <a:latin typeface="Savoye LET Plain:1.0"/>
                      <a:cs typeface="Savoye LET Plain:1.0"/>
                    </a:rPr>
                    <a:t>Cerimónia:</a:t>
                  </a:r>
                  <a:endParaRPr lang="pt-PT" sz="1200" dirty="0">
                    <a:solidFill>
                      <a:srgbClr val="66270A"/>
                    </a:solidFill>
                    <a:latin typeface="Savoye LET Plain:1.0"/>
                    <a:cs typeface="Savoye LET Plain:1.0"/>
                  </a:endParaRPr>
                </a:p>
              </p:txBody>
            </p:sp>
          </p:grpSp>
          <p:grpSp>
            <p:nvGrpSpPr>
              <p:cNvPr id="153" name="Group 152"/>
              <p:cNvGrpSpPr/>
              <p:nvPr/>
            </p:nvGrpSpPr>
            <p:grpSpPr>
              <a:xfrm>
                <a:off x="5711443" y="107802"/>
                <a:ext cx="797657" cy="1046459"/>
                <a:chOff x="5711443" y="34573"/>
                <a:chExt cx="797657" cy="1046459"/>
              </a:xfrm>
            </p:grpSpPr>
            <p:pic>
              <p:nvPicPr>
                <p:cNvPr id="154" name="Picture 153" descr="quinta-da-avessada.jpg"/>
                <p:cNvPicPr>
                  <a:picLocks noChangeAspect="1"/>
                </p:cNvPicPr>
                <p:nvPr/>
              </p:nvPicPr>
              <p:blipFill rotWithShape="1">
                <a:blip r:embed="rId4">
                  <a:alphaModFix amt="5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6359" t="13822" r="23957" b="18175"/>
                <a:stretch/>
              </p:blipFill>
              <p:spPr>
                <a:xfrm>
                  <a:off x="5711443" y="181032"/>
                  <a:ext cx="797657" cy="900000"/>
                </a:xfrm>
                <a:prstGeom prst="rect">
                  <a:avLst/>
                </a:prstGeom>
              </p:spPr>
            </p:pic>
            <p:sp>
              <p:nvSpPr>
                <p:cNvPr id="155" name="Rectangle 154"/>
                <p:cNvSpPr/>
                <p:nvPr/>
              </p:nvSpPr>
              <p:spPr>
                <a:xfrm>
                  <a:off x="5818477" y="34573"/>
                  <a:ext cx="583588" cy="20005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50000"/>
                    </a:lnSpc>
                  </a:pPr>
                  <a:r>
                    <a:rPr lang="pt-PT" sz="1200" dirty="0" smtClean="0">
                      <a:solidFill>
                        <a:srgbClr val="66270A"/>
                      </a:solidFill>
                      <a:latin typeface="Savoye LET Plain:1.0"/>
                      <a:cs typeface="Savoye LET Plain:1.0"/>
                    </a:rPr>
                    <a:t>Recepção:</a:t>
                  </a:r>
                  <a:endParaRPr lang="pt-PT" sz="1200" dirty="0">
                    <a:solidFill>
                      <a:srgbClr val="66270A"/>
                    </a:solidFill>
                    <a:latin typeface="Savoye LET Plain:1.0"/>
                    <a:cs typeface="Savoye LET Plain:1.0"/>
                  </a:endParaRPr>
                </a:p>
              </p:txBody>
            </p:sp>
          </p:grpSp>
        </p:grpSp>
        <p:sp>
          <p:nvSpPr>
            <p:cNvPr id="150" name="TextBox 149"/>
            <p:cNvSpPr txBox="1"/>
            <p:nvPr/>
          </p:nvSpPr>
          <p:spPr>
            <a:xfrm>
              <a:off x="1836257" y="767688"/>
              <a:ext cx="3236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400" spc="100" dirty="0" smtClean="0">
                  <a:solidFill>
                    <a:srgbClr val="66270A"/>
                  </a:solidFill>
                  <a:latin typeface="Savoye LET Plain:1.0"/>
                  <a:cs typeface="Savoye LET Plain:1.0"/>
                </a:rPr>
                <a:t>Convidamo-lo para a celebração do nosso casamento.</a:t>
              </a:r>
              <a:endParaRPr lang="pt-PT" sz="1400" spc="100" dirty="0">
                <a:solidFill>
                  <a:srgbClr val="66270A"/>
                </a:solidFill>
                <a:latin typeface="Savoye LET Plain:1.0"/>
                <a:cs typeface="Savoye LET Plain:1.0"/>
              </a:endParaRPr>
            </a:p>
          </p:txBody>
        </p:sp>
      </p:grpSp>
      <p:sp>
        <p:nvSpPr>
          <p:cNvPr id="160" name="Rectangle 159"/>
          <p:cNvSpPr/>
          <p:nvPr/>
        </p:nvSpPr>
        <p:spPr>
          <a:xfrm>
            <a:off x="0" y="0"/>
            <a:ext cx="6858000" cy="54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0" y="9366000"/>
            <a:ext cx="6858000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FFFF"/>
              </a:solidFill>
            </a:endParaRPr>
          </a:p>
        </p:txBody>
      </p:sp>
      <p:grpSp>
        <p:nvGrpSpPr>
          <p:cNvPr id="162" name="Group 161"/>
          <p:cNvGrpSpPr/>
          <p:nvPr/>
        </p:nvGrpSpPr>
        <p:grpSpPr>
          <a:xfrm>
            <a:off x="0" y="8093689"/>
            <a:ext cx="6858000" cy="1275486"/>
            <a:chOff x="0" y="-1"/>
            <a:chExt cx="6858000" cy="1275486"/>
          </a:xfrm>
        </p:grpSpPr>
        <p:sp>
          <p:nvSpPr>
            <p:cNvPr id="163" name="Rectangle 162"/>
            <p:cNvSpPr/>
            <p:nvPr/>
          </p:nvSpPr>
          <p:spPr>
            <a:xfrm>
              <a:off x="0" y="-1"/>
              <a:ext cx="6858000" cy="1262063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</a:endParaRPr>
            </a:p>
          </p:txBody>
        </p:sp>
        <p:pic>
          <p:nvPicPr>
            <p:cNvPr id="164" name="Picture 163" descr="crooked-vines-pshp.jpg"/>
            <p:cNvPicPr>
              <a:picLocks noChangeAspect="1"/>
            </p:cNvPicPr>
            <p:nvPr/>
          </p:nvPicPr>
          <p:blipFill>
            <a:blip r:embed="rId2">
              <a:alphaModFix amt="2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0102" y="4632"/>
              <a:ext cx="777796" cy="900000"/>
            </a:xfrm>
            <a:prstGeom prst="rect">
              <a:avLst/>
            </a:prstGeom>
          </p:spPr>
        </p:pic>
        <p:grpSp>
          <p:nvGrpSpPr>
            <p:cNvPr id="165" name="Group 164"/>
            <p:cNvGrpSpPr/>
            <p:nvPr/>
          </p:nvGrpSpPr>
          <p:grpSpPr>
            <a:xfrm>
              <a:off x="1304026" y="166304"/>
              <a:ext cx="4249949" cy="488198"/>
              <a:chOff x="1189822" y="73669"/>
              <a:chExt cx="4249949" cy="488198"/>
            </a:xfrm>
          </p:grpSpPr>
          <p:sp>
            <p:nvSpPr>
              <p:cNvPr id="175" name="TextBox 174"/>
              <p:cNvSpPr txBox="1"/>
              <p:nvPr/>
            </p:nvSpPr>
            <p:spPr>
              <a:xfrm>
                <a:off x="1189822" y="74554"/>
                <a:ext cx="1461007" cy="4873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50000"/>
                  </a:lnSpc>
                </a:pPr>
                <a:r>
                  <a:rPr lang="pt-PT" sz="4400" dirty="0" smtClean="0">
                    <a:solidFill>
                      <a:srgbClr val="66270A"/>
                    </a:solidFill>
                    <a:latin typeface="Savoye LET Plain:1.0"/>
                    <a:cs typeface="Savoye LET Plain:1.0"/>
                  </a:rPr>
                  <a:t>Luciana</a:t>
                </a:r>
                <a:endParaRPr lang="pt-PT" sz="4400" dirty="0">
                  <a:solidFill>
                    <a:srgbClr val="66270A"/>
                  </a:solidFill>
                  <a:latin typeface="Savoye LET Plain:1.0"/>
                  <a:cs typeface="Savoye LET Plain:1.0"/>
                </a:endParaRPr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4137887" y="73669"/>
                <a:ext cx="1301884" cy="4873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50000"/>
                  </a:lnSpc>
                </a:pPr>
                <a:r>
                  <a:rPr lang="pt-PT" sz="4400" dirty="0" smtClean="0">
                    <a:solidFill>
                      <a:srgbClr val="66270A"/>
                    </a:solidFill>
                    <a:latin typeface="Savoye LET Plain:1.0"/>
                    <a:cs typeface="Savoye LET Plain:1.0"/>
                  </a:rPr>
                  <a:t>Marcos</a:t>
                </a:r>
                <a:endParaRPr lang="pt-PT" sz="4400" dirty="0">
                  <a:solidFill>
                    <a:srgbClr val="66270A"/>
                  </a:solidFill>
                  <a:latin typeface="Savoye LET Plain:1.0"/>
                  <a:cs typeface="Savoye LET Plain:1.0"/>
                </a:endParaRPr>
              </a:p>
            </p:txBody>
          </p:sp>
        </p:grpSp>
        <p:grpSp>
          <p:nvGrpSpPr>
            <p:cNvPr id="166" name="Group 165"/>
            <p:cNvGrpSpPr/>
            <p:nvPr/>
          </p:nvGrpSpPr>
          <p:grpSpPr>
            <a:xfrm>
              <a:off x="348900" y="107802"/>
              <a:ext cx="6160200" cy="1046459"/>
              <a:chOff x="348900" y="107802"/>
              <a:chExt cx="6160200" cy="1046459"/>
            </a:xfrm>
          </p:grpSpPr>
          <p:grpSp>
            <p:nvGrpSpPr>
              <p:cNvPr id="169" name="Group 168"/>
              <p:cNvGrpSpPr/>
              <p:nvPr/>
            </p:nvGrpSpPr>
            <p:grpSpPr>
              <a:xfrm>
                <a:off x="348900" y="107802"/>
                <a:ext cx="627170" cy="1046459"/>
                <a:chOff x="348900" y="34573"/>
                <a:chExt cx="627170" cy="1046459"/>
              </a:xfrm>
            </p:grpSpPr>
            <p:pic>
              <p:nvPicPr>
                <p:cNvPr id="173" name="Picture 172" descr="quinta-do-pego-enoturismo.jpg"/>
                <p:cNvPicPr>
                  <a:picLocks noChangeAspect="1"/>
                </p:cNvPicPr>
                <p:nvPr/>
              </p:nvPicPr>
              <p:blipFill rotWithShape="1">
                <a:blip r:embed="rId3">
                  <a:alphaModFix amt="5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3001" t="10164" r="25553" b="13858"/>
                <a:stretch/>
              </p:blipFill>
              <p:spPr>
                <a:xfrm>
                  <a:off x="354795" y="181032"/>
                  <a:ext cx="615381" cy="900000"/>
                </a:xfrm>
                <a:prstGeom prst="rect">
                  <a:avLst/>
                </a:prstGeom>
              </p:spPr>
            </p:pic>
            <p:sp>
              <p:nvSpPr>
                <p:cNvPr id="174" name="Rectangle 173"/>
                <p:cNvSpPr/>
                <p:nvPr/>
              </p:nvSpPr>
              <p:spPr>
                <a:xfrm>
                  <a:off x="348900" y="34573"/>
                  <a:ext cx="627170" cy="20005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50000"/>
                    </a:lnSpc>
                  </a:pPr>
                  <a:r>
                    <a:rPr lang="pt-PT" sz="1200" dirty="0" smtClean="0">
                      <a:solidFill>
                        <a:srgbClr val="66270A"/>
                      </a:solidFill>
                      <a:latin typeface="Savoye LET Plain:1.0"/>
                      <a:cs typeface="Savoye LET Plain:1.0"/>
                    </a:rPr>
                    <a:t>Cerimónia:</a:t>
                  </a:r>
                  <a:endParaRPr lang="pt-PT" sz="1200" dirty="0">
                    <a:solidFill>
                      <a:srgbClr val="66270A"/>
                    </a:solidFill>
                    <a:latin typeface="Savoye LET Plain:1.0"/>
                    <a:cs typeface="Savoye LET Plain:1.0"/>
                  </a:endParaRPr>
                </a:p>
              </p:txBody>
            </p:sp>
          </p:grpSp>
          <p:grpSp>
            <p:nvGrpSpPr>
              <p:cNvPr id="170" name="Group 169"/>
              <p:cNvGrpSpPr/>
              <p:nvPr/>
            </p:nvGrpSpPr>
            <p:grpSpPr>
              <a:xfrm>
                <a:off x="5711443" y="107802"/>
                <a:ext cx="797657" cy="1046459"/>
                <a:chOff x="5711443" y="34573"/>
                <a:chExt cx="797657" cy="1046459"/>
              </a:xfrm>
            </p:grpSpPr>
            <p:pic>
              <p:nvPicPr>
                <p:cNvPr id="171" name="Picture 170" descr="quinta-da-avessada.jpg"/>
                <p:cNvPicPr>
                  <a:picLocks noChangeAspect="1"/>
                </p:cNvPicPr>
                <p:nvPr/>
              </p:nvPicPr>
              <p:blipFill rotWithShape="1">
                <a:blip r:embed="rId4">
                  <a:alphaModFix amt="5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6359" t="13822" r="23957" b="18175"/>
                <a:stretch/>
              </p:blipFill>
              <p:spPr>
                <a:xfrm>
                  <a:off x="5711443" y="181032"/>
                  <a:ext cx="797657" cy="900000"/>
                </a:xfrm>
                <a:prstGeom prst="rect">
                  <a:avLst/>
                </a:prstGeom>
              </p:spPr>
            </p:pic>
            <p:sp>
              <p:nvSpPr>
                <p:cNvPr id="172" name="Rectangle 171"/>
                <p:cNvSpPr/>
                <p:nvPr/>
              </p:nvSpPr>
              <p:spPr>
                <a:xfrm>
                  <a:off x="5818477" y="34573"/>
                  <a:ext cx="583588" cy="20005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50000"/>
                    </a:lnSpc>
                  </a:pPr>
                  <a:r>
                    <a:rPr lang="pt-PT" sz="1200" dirty="0" smtClean="0">
                      <a:solidFill>
                        <a:srgbClr val="66270A"/>
                      </a:solidFill>
                      <a:latin typeface="Savoye LET Plain:1.0"/>
                      <a:cs typeface="Savoye LET Plain:1.0"/>
                    </a:rPr>
                    <a:t>Recepção:</a:t>
                  </a:r>
                  <a:endParaRPr lang="pt-PT" sz="1200" dirty="0">
                    <a:solidFill>
                      <a:srgbClr val="66270A"/>
                    </a:solidFill>
                    <a:latin typeface="Savoye LET Plain:1.0"/>
                    <a:cs typeface="Savoye LET Plain:1.0"/>
                  </a:endParaRPr>
                </a:p>
              </p:txBody>
            </p:sp>
          </p:grpSp>
        </p:grpSp>
        <p:sp>
          <p:nvSpPr>
            <p:cNvPr id="167" name="TextBox 166"/>
            <p:cNvSpPr txBox="1"/>
            <p:nvPr/>
          </p:nvSpPr>
          <p:spPr>
            <a:xfrm>
              <a:off x="1836257" y="767688"/>
              <a:ext cx="3236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400" spc="100" dirty="0" smtClean="0">
                  <a:solidFill>
                    <a:srgbClr val="66270A"/>
                  </a:solidFill>
                  <a:latin typeface="Savoye LET Plain:1.0"/>
                  <a:cs typeface="Savoye LET Plain:1.0"/>
                </a:rPr>
                <a:t>Convidamo-lo para a celebração do nosso casamento.</a:t>
              </a:r>
              <a:endParaRPr lang="pt-PT" sz="1400" spc="100" dirty="0">
                <a:solidFill>
                  <a:srgbClr val="66270A"/>
                </a:solidFill>
                <a:latin typeface="Savoye LET Plain:1.0"/>
                <a:cs typeface="Savoye LET Plain:1.0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1105287" y="1075430"/>
              <a:ext cx="464742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700" dirty="0" smtClean="0">
                  <a:solidFill>
                    <a:srgbClr val="66270A"/>
                  </a:solidFill>
                  <a:latin typeface="Seravek ExtraLight"/>
                  <a:cs typeface="Seravek ExtraLight"/>
                </a:rPr>
                <a:t>Ponto de Encontro: Pousada Juventude de Alijó		12h30 		 </a:t>
              </a:r>
              <a:r>
                <a:rPr lang="fr-FR" sz="700" dirty="0" smtClean="0">
                  <a:solidFill>
                    <a:srgbClr val="66270A"/>
                  </a:solidFill>
                  <a:latin typeface="Seravek ExtraLight"/>
                  <a:cs typeface="Seravek ExtraLight"/>
                </a:rPr>
                <a:t>GPS:41°16'44,64"N  7°28'38,18" W</a:t>
              </a:r>
              <a:endParaRPr lang="pt-PT" sz="700" dirty="0" smtClean="0">
                <a:solidFill>
                  <a:srgbClr val="66270A"/>
                </a:solidFill>
                <a:latin typeface="Seravek ExtraLight"/>
                <a:cs typeface="Seravek ExtraLight"/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0" y="2424032"/>
            <a:ext cx="6858000" cy="1262063"/>
            <a:chOff x="0" y="-1"/>
            <a:chExt cx="6858000" cy="1262063"/>
          </a:xfrm>
        </p:grpSpPr>
        <p:sp>
          <p:nvSpPr>
            <p:cNvPr id="178" name="Rectangle 177"/>
            <p:cNvSpPr/>
            <p:nvPr/>
          </p:nvSpPr>
          <p:spPr>
            <a:xfrm>
              <a:off x="0" y="-1"/>
              <a:ext cx="6858000" cy="1262063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</a:endParaRPr>
            </a:p>
          </p:txBody>
        </p:sp>
        <p:pic>
          <p:nvPicPr>
            <p:cNvPr id="179" name="Picture 178" descr="crooked-vines-pshp.jpg"/>
            <p:cNvPicPr>
              <a:picLocks noChangeAspect="1"/>
            </p:cNvPicPr>
            <p:nvPr/>
          </p:nvPicPr>
          <p:blipFill>
            <a:blip r:embed="rId2">
              <a:alphaModFix amt="2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0102" y="4632"/>
              <a:ext cx="777796" cy="900000"/>
            </a:xfrm>
            <a:prstGeom prst="rect">
              <a:avLst/>
            </a:prstGeom>
          </p:spPr>
        </p:pic>
        <p:grpSp>
          <p:nvGrpSpPr>
            <p:cNvPr id="180" name="Group 179"/>
            <p:cNvGrpSpPr/>
            <p:nvPr/>
          </p:nvGrpSpPr>
          <p:grpSpPr>
            <a:xfrm>
              <a:off x="1304026" y="166304"/>
              <a:ext cx="4249949" cy="488198"/>
              <a:chOff x="1189822" y="73669"/>
              <a:chExt cx="4249949" cy="488198"/>
            </a:xfrm>
          </p:grpSpPr>
          <p:sp>
            <p:nvSpPr>
              <p:cNvPr id="190" name="TextBox 189"/>
              <p:cNvSpPr txBox="1"/>
              <p:nvPr/>
            </p:nvSpPr>
            <p:spPr>
              <a:xfrm>
                <a:off x="1189822" y="74554"/>
                <a:ext cx="1461007" cy="4873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50000"/>
                  </a:lnSpc>
                </a:pPr>
                <a:r>
                  <a:rPr lang="pt-PT" sz="4400" dirty="0" smtClean="0">
                    <a:solidFill>
                      <a:srgbClr val="66270A"/>
                    </a:solidFill>
                    <a:latin typeface="Savoye LET Plain:1.0"/>
                    <a:cs typeface="Savoye LET Plain:1.0"/>
                  </a:rPr>
                  <a:t>Luciana</a:t>
                </a:r>
                <a:endParaRPr lang="pt-PT" sz="4400" dirty="0">
                  <a:solidFill>
                    <a:srgbClr val="66270A"/>
                  </a:solidFill>
                  <a:latin typeface="Savoye LET Plain:1.0"/>
                  <a:cs typeface="Savoye LET Plain:1.0"/>
                </a:endParaRPr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4137887" y="73669"/>
                <a:ext cx="1301884" cy="4873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50000"/>
                  </a:lnSpc>
                </a:pPr>
                <a:r>
                  <a:rPr lang="pt-PT" sz="4400" dirty="0" smtClean="0">
                    <a:solidFill>
                      <a:srgbClr val="66270A"/>
                    </a:solidFill>
                    <a:latin typeface="Savoye LET Plain:1.0"/>
                    <a:cs typeface="Savoye LET Plain:1.0"/>
                  </a:rPr>
                  <a:t>Marcos</a:t>
                </a:r>
                <a:endParaRPr lang="pt-PT" sz="4400" dirty="0">
                  <a:solidFill>
                    <a:srgbClr val="66270A"/>
                  </a:solidFill>
                  <a:latin typeface="Savoye LET Plain:1.0"/>
                  <a:cs typeface="Savoye LET Plain:1.0"/>
                </a:endParaRPr>
              </a:p>
            </p:txBody>
          </p:sp>
        </p:grpSp>
        <p:grpSp>
          <p:nvGrpSpPr>
            <p:cNvPr id="181" name="Group 180"/>
            <p:cNvGrpSpPr/>
            <p:nvPr/>
          </p:nvGrpSpPr>
          <p:grpSpPr>
            <a:xfrm>
              <a:off x="348900" y="107802"/>
              <a:ext cx="6160200" cy="1046459"/>
              <a:chOff x="348900" y="107802"/>
              <a:chExt cx="6160200" cy="1046459"/>
            </a:xfrm>
          </p:grpSpPr>
          <p:grpSp>
            <p:nvGrpSpPr>
              <p:cNvPr id="184" name="Group 183"/>
              <p:cNvGrpSpPr/>
              <p:nvPr/>
            </p:nvGrpSpPr>
            <p:grpSpPr>
              <a:xfrm>
                <a:off x="348900" y="107802"/>
                <a:ext cx="627170" cy="1046459"/>
                <a:chOff x="348900" y="34573"/>
                <a:chExt cx="627170" cy="1046459"/>
              </a:xfrm>
            </p:grpSpPr>
            <p:pic>
              <p:nvPicPr>
                <p:cNvPr id="188" name="Picture 187" descr="quinta-do-pego-enoturismo.jpg"/>
                <p:cNvPicPr>
                  <a:picLocks noChangeAspect="1"/>
                </p:cNvPicPr>
                <p:nvPr/>
              </p:nvPicPr>
              <p:blipFill rotWithShape="1">
                <a:blip r:embed="rId3">
                  <a:alphaModFix amt="5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3001" t="10164" r="25553" b="13858"/>
                <a:stretch/>
              </p:blipFill>
              <p:spPr>
                <a:xfrm>
                  <a:off x="354795" y="181032"/>
                  <a:ext cx="615381" cy="900000"/>
                </a:xfrm>
                <a:prstGeom prst="rect">
                  <a:avLst/>
                </a:prstGeom>
              </p:spPr>
            </p:pic>
            <p:sp>
              <p:nvSpPr>
                <p:cNvPr id="189" name="Rectangle 188"/>
                <p:cNvSpPr/>
                <p:nvPr/>
              </p:nvSpPr>
              <p:spPr>
                <a:xfrm>
                  <a:off x="348900" y="34573"/>
                  <a:ext cx="627170" cy="20005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50000"/>
                    </a:lnSpc>
                  </a:pPr>
                  <a:r>
                    <a:rPr lang="pt-PT" sz="1200" dirty="0" smtClean="0">
                      <a:solidFill>
                        <a:srgbClr val="66270A"/>
                      </a:solidFill>
                      <a:latin typeface="Savoye LET Plain:1.0"/>
                      <a:cs typeface="Savoye LET Plain:1.0"/>
                    </a:rPr>
                    <a:t>Cerimónia:</a:t>
                  </a:r>
                  <a:endParaRPr lang="pt-PT" sz="1200" dirty="0">
                    <a:solidFill>
                      <a:srgbClr val="66270A"/>
                    </a:solidFill>
                    <a:latin typeface="Savoye LET Plain:1.0"/>
                    <a:cs typeface="Savoye LET Plain:1.0"/>
                  </a:endParaRPr>
                </a:p>
              </p:txBody>
            </p:sp>
          </p:grpSp>
          <p:grpSp>
            <p:nvGrpSpPr>
              <p:cNvPr id="185" name="Group 184"/>
              <p:cNvGrpSpPr/>
              <p:nvPr/>
            </p:nvGrpSpPr>
            <p:grpSpPr>
              <a:xfrm>
                <a:off x="5711443" y="107802"/>
                <a:ext cx="797657" cy="1046459"/>
                <a:chOff x="5711443" y="34573"/>
                <a:chExt cx="797657" cy="1046459"/>
              </a:xfrm>
            </p:grpSpPr>
            <p:pic>
              <p:nvPicPr>
                <p:cNvPr id="186" name="Picture 185" descr="quinta-da-avessada.jpg"/>
                <p:cNvPicPr>
                  <a:picLocks noChangeAspect="1"/>
                </p:cNvPicPr>
                <p:nvPr/>
              </p:nvPicPr>
              <p:blipFill rotWithShape="1">
                <a:blip r:embed="rId4">
                  <a:alphaModFix amt="5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6359" t="13822" r="23957" b="18175"/>
                <a:stretch/>
              </p:blipFill>
              <p:spPr>
                <a:xfrm>
                  <a:off x="5711443" y="181032"/>
                  <a:ext cx="797657" cy="900000"/>
                </a:xfrm>
                <a:prstGeom prst="rect">
                  <a:avLst/>
                </a:prstGeom>
              </p:spPr>
            </p:pic>
            <p:sp>
              <p:nvSpPr>
                <p:cNvPr id="187" name="Rectangle 186"/>
                <p:cNvSpPr/>
                <p:nvPr/>
              </p:nvSpPr>
              <p:spPr>
                <a:xfrm>
                  <a:off x="5818477" y="34573"/>
                  <a:ext cx="583588" cy="20005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50000"/>
                    </a:lnSpc>
                  </a:pPr>
                  <a:r>
                    <a:rPr lang="pt-PT" sz="1200" dirty="0" smtClean="0">
                      <a:solidFill>
                        <a:srgbClr val="66270A"/>
                      </a:solidFill>
                      <a:latin typeface="Savoye LET Plain:1.0"/>
                      <a:cs typeface="Savoye LET Plain:1.0"/>
                    </a:rPr>
                    <a:t>Recepção:</a:t>
                  </a:r>
                  <a:endParaRPr lang="pt-PT" sz="1200" dirty="0">
                    <a:solidFill>
                      <a:srgbClr val="66270A"/>
                    </a:solidFill>
                    <a:latin typeface="Savoye LET Plain:1.0"/>
                    <a:cs typeface="Savoye LET Plain:1.0"/>
                  </a:endParaRPr>
                </a:p>
              </p:txBody>
            </p:sp>
          </p:grpSp>
        </p:grpSp>
        <p:sp>
          <p:nvSpPr>
            <p:cNvPr id="182" name="TextBox 181"/>
            <p:cNvSpPr txBox="1"/>
            <p:nvPr/>
          </p:nvSpPr>
          <p:spPr>
            <a:xfrm>
              <a:off x="1836257" y="767688"/>
              <a:ext cx="3236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400" spc="100" dirty="0" smtClean="0">
                  <a:solidFill>
                    <a:srgbClr val="66270A"/>
                  </a:solidFill>
                  <a:latin typeface="Savoye LET Plain:1.0"/>
                  <a:cs typeface="Savoye LET Plain:1.0"/>
                </a:rPr>
                <a:t>Convidamo-lo para a celebração do nosso casamento.</a:t>
              </a:r>
              <a:endParaRPr lang="pt-PT" sz="1400" spc="100" dirty="0">
                <a:solidFill>
                  <a:srgbClr val="66270A"/>
                </a:solidFill>
                <a:latin typeface="Savoye LET Plain:1.0"/>
                <a:cs typeface="Savoye LET Plain:1.0"/>
              </a:endParaRP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0" y="4326618"/>
            <a:ext cx="6858000" cy="1262063"/>
            <a:chOff x="0" y="-1"/>
            <a:chExt cx="6858000" cy="1262063"/>
          </a:xfrm>
        </p:grpSpPr>
        <p:sp>
          <p:nvSpPr>
            <p:cNvPr id="193" name="Rectangle 192"/>
            <p:cNvSpPr/>
            <p:nvPr/>
          </p:nvSpPr>
          <p:spPr>
            <a:xfrm>
              <a:off x="0" y="-1"/>
              <a:ext cx="6858000" cy="1262063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</a:endParaRPr>
            </a:p>
          </p:txBody>
        </p:sp>
        <p:pic>
          <p:nvPicPr>
            <p:cNvPr id="194" name="Picture 193" descr="crooked-vines-pshp.jpg"/>
            <p:cNvPicPr>
              <a:picLocks noChangeAspect="1"/>
            </p:cNvPicPr>
            <p:nvPr/>
          </p:nvPicPr>
          <p:blipFill>
            <a:blip r:embed="rId2">
              <a:alphaModFix amt="2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0102" y="4632"/>
              <a:ext cx="777796" cy="900000"/>
            </a:xfrm>
            <a:prstGeom prst="rect">
              <a:avLst/>
            </a:prstGeom>
          </p:spPr>
        </p:pic>
        <p:grpSp>
          <p:nvGrpSpPr>
            <p:cNvPr id="195" name="Group 194"/>
            <p:cNvGrpSpPr/>
            <p:nvPr/>
          </p:nvGrpSpPr>
          <p:grpSpPr>
            <a:xfrm>
              <a:off x="1304026" y="166304"/>
              <a:ext cx="4249949" cy="488198"/>
              <a:chOff x="1189822" y="73669"/>
              <a:chExt cx="4249949" cy="488198"/>
            </a:xfrm>
          </p:grpSpPr>
          <p:sp>
            <p:nvSpPr>
              <p:cNvPr id="205" name="TextBox 204"/>
              <p:cNvSpPr txBox="1"/>
              <p:nvPr/>
            </p:nvSpPr>
            <p:spPr>
              <a:xfrm>
                <a:off x="1189822" y="74554"/>
                <a:ext cx="1461007" cy="4873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50000"/>
                  </a:lnSpc>
                </a:pPr>
                <a:r>
                  <a:rPr lang="pt-PT" sz="4400" dirty="0" smtClean="0">
                    <a:solidFill>
                      <a:srgbClr val="66270A"/>
                    </a:solidFill>
                    <a:latin typeface="Savoye LET Plain:1.0"/>
                    <a:cs typeface="Savoye LET Plain:1.0"/>
                  </a:rPr>
                  <a:t>Luciana</a:t>
                </a:r>
                <a:endParaRPr lang="pt-PT" sz="4400" dirty="0">
                  <a:solidFill>
                    <a:srgbClr val="66270A"/>
                  </a:solidFill>
                  <a:latin typeface="Savoye LET Plain:1.0"/>
                  <a:cs typeface="Savoye LET Plain:1.0"/>
                </a:endParaRPr>
              </a:p>
            </p:txBody>
          </p:sp>
          <p:sp>
            <p:nvSpPr>
              <p:cNvPr id="206" name="TextBox 205"/>
              <p:cNvSpPr txBox="1"/>
              <p:nvPr/>
            </p:nvSpPr>
            <p:spPr>
              <a:xfrm>
                <a:off x="4137887" y="73669"/>
                <a:ext cx="1301884" cy="4873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50000"/>
                  </a:lnSpc>
                </a:pPr>
                <a:r>
                  <a:rPr lang="pt-PT" sz="4400" dirty="0" smtClean="0">
                    <a:solidFill>
                      <a:srgbClr val="66270A"/>
                    </a:solidFill>
                    <a:latin typeface="Savoye LET Plain:1.0"/>
                    <a:cs typeface="Savoye LET Plain:1.0"/>
                  </a:rPr>
                  <a:t>Marcos</a:t>
                </a:r>
                <a:endParaRPr lang="pt-PT" sz="4400" dirty="0">
                  <a:solidFill>
                    <a:srgbClr val="66270A"/>
                  </a:solidFill>
                  <a:latin typeface="Savoye LET Plain:1.0"/>
                  <a:cs typeface="Savoye LET Plain:1.0"/>
                </a:endParaRPr>
              </a:p>
            </p:txBody>
          </p:sp>
        </p:grpSp>
        <p:grpSp>
          <p:nvGrpSpPr>
            <p:cNvPr id="196" name="Group 195"/>
            <p:cNvGrpSpPr/>
            <p:nvPr/>
          </p:nvGrpSpPr>
          <p:grpSpPr>
            <a:xfrm>
              <a:off x="348900" y="107802"/>
              <a:ext cx="6160200" cy="1046459"/>
              <a:chOff x="348900" y="107802"/>
              <a:chExt cx="6160200" cy="1046459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348900" y="107802"/>
                <a:ext cx="627170" cy="1046459"/>
                <a:chOff x="348900" y="34573"/>
                <a:chExt cx="627170" cy="1046459"/>
              </a:xfrm>
            </p:grpSpPr>
            <p:pic>
              <p:nvPicPr>
                <p:cNvPr id="203" name="Picture 202" descr="quinta-do-pego-enoturismo.jpg"/>
                <p:cNvPicPr>
                  <a:picLocks noChangeAspect="1"/>
                </p:cNvPicPr>
                <p:nvPr/>
              </p:nvPicPr>
              <p:blipFill rotWithShape="1">
                <a:blip r:embed="rId3">
                  <a:alphaModFix amt="5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3001" t="10164" r="25553" b="13858"/>
                <a:stretch/>
              </p:blipFill>
              <p:spPr>
                <a:xfrm>
                  <a:off x="354795" y="181032"/>
                  <a:ext cx="615381" cy="900000"/>
                </a:xfrm>
                <a:prstGeom prst="rect">
                  <a:avLst/>
                </a:prstGeom>
              </p:spPr>
            </p:pic>
            <p:sp>
              <p:nvSpPr>
                <p:cNvPr id="204" name="Rectangle 203"/>
                <p:cNvSpPr/>
                <p:nvPr/>
              </p:nvSpPr>
              <p:spPr>
                <a:xfrm>
                  <a:off x="348900" y="34573"/>
                  <a:ext cx="627170" cy="20005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50000"/>
                    </a:lnSpc>
                  </a:pPr>
                  <a:r>
                    <a:rPr lang="pt-PT" sz="1200" dirty="0" smtClean="0">
                      <a:solidFill>
                        <a:srgbClr val="66270A"/>
                      </a:solidFill>
                      <a:latin typeface="Savoye LET Plain:1.0"/>
                      <a:cs typeface="Savoye LET Plain:1.0"/>
                    </a:rPr>
                    <a:t>Cerimónia:</a:t>
                  </a:r>
                  <a:endParaRPr lang="pt-PT" sz="1200" dirty="0">
                    <a:solidFill>
                      <a:srgbClr val="66270A"/>
                    </a:solidFill>
                    <a:latin typeface="Savoye LET Plain:1.0"/>
                    <a:cs typeface="Savoye LET Plain:1.0"/>
                  </a:endParaRPr>
                </a:p>
              </p:txBody>
            </p:sp>
          </p:grpSp>
          <p:grpSp>
            <p:nvGrpSpPr>
              <p:cNvPr id="200" name="Group 199"/>
              <p:cNvGrpSpPr/>
              <p:nvPr/>
            </p:nvGrpSpPr>
            <p:grpSpPr>
              <a:xfrm>
                <a:off x="5711443" y="107802"/>
                <a:ext cx="797657" cy="1046459"/>
                <a:chOff x="5711443" y="34573"/>
                <a:chExt cx="797657" cy="1046459"/>
              </a:xfrm>
            </p:grpSpPr>
            <p:pic>
              <p:nvPicPr>
                <p:cNvPr id="201" name="Picture 200" descr="quinta-da-avessada.jpg"/>
                <p:cNvPicPr>
                  <a:picLocks noChangeAspect="1"/>
                </p:cNvPicPr>
                <p:nvPr/>
              </p:nvPicPr>
              <p:blipFill rotWithShape="1">
                <a:blip r:embed="rId4">
                  <a:alphaModFix amt="5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6359" t="13822" r="23957" b="18175"/>
                <a:stretch/>
              </p:blipFill>
              <p:spPr>
                <a:xfrm>
                  <a:off x="5711443" y="181032"/>
                  <a:ext cx="797657" cy="900000"/>
                </a:xfrm>
                <a:prstGeom prst="rect">
                  <a:avLst/>
                </a:prstGeom>
              </p:spPr>
            </p:pic>
            <p:sp>
              <p:nvSpPr>
                <p:cNvPr id="202" name="Rectangle 201"/>
                <p:cNvSpPr/>
                <p:nvPr/>
              </p:nvSpPr>
              <p:spPr>
                <a:xfrm>
                  <a:off x="5818477" y="34573"/>
                  <a:ext cx="583588" cy="20005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50000"/>
                    </a:lnSpc>
                  </a:pPr>
                  <a:r>
                    <a:rPr lang="pt-PT" sz="1200" dirty="0" smtClean="0">
                      <a:solidFill>
                        <a:srgbClr val="66270A"/>
                      </a:solidFill>
                      <a:latin typeface="Savoye LET Plain:1.0"/>
                      <a:cs typeface="Savoye LET Plain:1.0"/>
                    </a:rPr>
                    <a:t>Recepção:</a:t>
                  </a:r>
                  <a:endParaRPr lang="pt-PT" sz="1200" dirty="0">
                    <a:solidFill>
                      <a:srgbClr val="66270A"/>
                    </a:solidFill>
                    <a:latin typeface="Savoye LET Plain:1.0"/>
                    <a:cs typeface="Savoye LET Plain:1.0"/>
                  </a:endParaRPr>
                </a:p>
              </p:txBody>
            </p:sp>
          </p:grpSp>
        </p:grpSp>
        <p:sp>
          <p:nvSpPr>
            <p:cNvPr id="197" name="TextBox 196"/>
            <p:cNvSpPr txBox="1"/>
            <p:nvPr/>
          </p:nvSpPr>
          <p:spPr>
            <a:xfrm>
              <a:off x="1836257" y="767688"/>
              <a:ext cx="3236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400" spc="100" dirty="0" smtClean="0">
                  <a:solidFill>
                    <a:srgbClr val="66270A"/>
                  </a:solidFill>
                  <a:latin typeface="Savoye LET Plain:1.0"/>
                  <a:cs typeface="Savoye LET Plain:1.0"/>
                </a:rPr>
                <a:t>Convidamo-lo para a celebração do nosso casamento.</a:t>
              </a:r>
              <a:endParaRPr lang="pt-PT" sz="1400" spc="100" dirty="0">
                <a:solidFill>
                  <a:srgbClr val="66270A"/>
                </a:solidFill>
                <a:latin typeface="Savoye LET Plain:1.0"/>
                <a:cs typeface="Savoye LET Plain:1.0"/>
              </a:endParaRPr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0" y="6203804"/>
            <a:ext cx="6858000" cy="1262063"/>
            <a:chOff x="0" y="-1"/>
            <a:chExt cx="6858000" cy="1262063"/>
          </a:xfrm>
        </p:grpSpPr>
        <p:sp>
          <p:nvSpPr>
            <p:cNvPr id="208" name="Rectangle 207"/>
            <p:cNvSpPr/>
            <p:nvPr/>
          </p:nvSpPr>
          <p:spPr>
            <a:xfrm>
              <a:off x="0" y="-1"/>
              <a:ext cx="6858000" cy="1262063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/>
                  </a:solidFill>
                </a:ln>
              </a:endParaRPr>
            </a:p>
          </p:txBody>
        </p:sp>
        <p:pic>
          <p:nvPicPr>
            <p:cNvPr id="209" name="Picture 208" descr="crooked-vines-pshp.jpg"/>
            <p:cNvPicPr>
              <a:picLocks noChangeAspect="1"/>
            </p:cNvPicPr>
            <p:nvPr/>
          </p:nvPicPr>
          <p:blipFill>
            <a:blip r:embed="rId2">
              <a:alphaModFix amt="2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0102" y="4632"/>
              <a:ext cx="777796" cy="900000"/>
            </a:xfrm>
            <a:prstGeom prst="rect">
              <a:avLst/>
            </a:prstGeom>
          </p:spPr>
        </p:pic>
        <p:grpSp>
          <p:nvGrpSpPr>
            <p:cNvPr id="210" name="Group 209"/>
            <p:cNvGrpSpPr/>
            <p:nvPr/>
          </p:nvGrpSpPr>
          <p:grpSpPr>
            <a:xfrm>
              <a:off x="1304026" y="166304"/>
              <a:ext cx="4249949" cy="488198"/>
              <a:chOff x="1189822" y="73669"/>
              <a:chExt cx="4249949" cy="488198"/>
            </a:xfrm>
          </p:grpSpPr>
          <p:sp>
            <p:nvSpPr>
              <p:cNvPr id="220" name="TextBox 219"/>
              <p:cNvSpPr txBox="1"/>
              <p:nvPr/>
            </p:nvSpPr>
            <p:spPr>
              <a:xfrm>
                <a:off x="1189822" y="74554"/>
                <a:ext cx="1461007" cy="4873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50000"/>
                  </a:lnSpc>
                </a:pPr>
                <a:r>
                  <a:rPr lang="pt-PT" sz="4400" dirty="0" smtClean="0">
                    <a:solidFill>
                      <a:srgbClr val="66270A"/>
                    </a:solidFill>
                    <a:latin typeface="Savoye LET Plain:1.0"/>
                    <a:cs typeface="Savoye LET Plain:1.0"/>
                  </a:rPr>
                  <a:t>Luciana</a:t>
                </a:r>
                <a:endParaRPr lang="pt-PT" sz="4400" dirty="0">
                  <a:solidFill>
                    <a:srgbClr val="66270A"/>
                  </a:solidFill>
                  <a:latin typeface="Savoye LET Plain:1.0"/>
                  <a:cs typeface="Savoye LET Plain:1.0"/>
                </a:endParaRPr>
              </a:p>
            </p:txBody>
          </p:sp>
          <p:sp>
            <p:nvSpPr>
              <p:cNvPr id="221" name="TextBox 220"/>
              <p:cNvSpPr txBox="1"/>
              <p:nvPr/>
            </p:nvSpPr>
            <p:spPr>
              <a:xfrm>
                <a:off x="4137887" y="73669"/>
                <a:ext cx="1301884" cy="4873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50000"/>
                  </a:lnSpc>
                </a:pPr>
                <a:r>
                  <a:rPr lang="pt-PT" sz="4400" dirty="0" smtClean="0">
                    <a:solidFill>
                      <a:srgbClr val="66270A"/>
                    </a:solidFill>
                    <a:latin typeface="Savoye LET Plain:1.0"/>
                    <a:cs typeface="Savoye LET Plain:1.0"/>
                  </a:rPr>
                  <a:t>Marcos</a:t>
                </a:r>
                <a:endParaRPr lang="pt-PT" sz="4400" dirty="0">
                  <a:solidFill>
                    <a:srgbClr val="66270A"/>
                  </a:solidFill>
                  <a:latin typeface="Savoye LET Plain:1.0"/>
                  <a:cs typeface="Savoye LET Plain:1.0"/>
                </a:endParaRPr>
              </a:p>
            </p:txBody>
          </p:sp>
        </p:grpSp>
        <p:grpSp>
          <p:nvGrpSpPr>
            <p:cNvPr id="211" name="Group 210"/>
            <p:cNvGrpSpPr/>
            <p:nvPr/>
          </p:nvGrpSpPr>
          <p:grpSpPr>
            <a:xfrm>
              <a:off x="348900" y="107802"/>
              <a:ext cx="6160200" cy="1046459"/>
              <a:chOff x="348900" y="107802"/>
              <a:chExt cx="6160200" cy="1046459"/>
            </a:xfrm>
          </p:grpSpPr>
          <p:grpSp>
            <p:nvGrpSpPr>
              <p:cNvPr id="214" name="Group 213"/>
              <p:cNvGrpSpPr/>
              <p:nvPr/>
            </p:nvGrpSpPr>
            <p:grpSpPr>
              <a:xfrm>
                <a:off x="348900" y="107802"/>
                <a:ext cx="627170" cy="1046459"/>
                <a:chOff x="348900" y="34573"/>
                <a:chExt cx="627170" cy="1046459"/>
              </a:xfrm>
            </p:grpSpPr>
            <p:pic>
              <p:nvPicPr>
                <p:cNvPr id="218" name="Picture 217" descr="quinta-do-pego-enoturismo.jpg"/>
                <p:cNvPicPr>
                  <a:picLocks noChangeAspect="1"/>
                </p:cNvPicPr>
                <p:nvPr/>
              </p:nvPicPr>
              <p:blipFill rotWithShape="1">
                <a:blip r:embed="rId3">
                  <a:alphaModFix amt="5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3001" t="10164" r="25553" b="13858"/>
                <a:stretch/>
              </p:blipFill>
              <p:spPr>
                <a:xfrm>
                  <a:off x="354795" y="181032"/>
                  <a:ext cx="615381" cy="900000"/>
                </a:xfrm>
                <a:prstGeom prst="rect">
                  <a:avLst/>
                </a:prstGeom>
              </p:spPr>
            </p:pic>
            <p:sp>
              <p:nvSpPr>
                <p:cNvPr id="219" name="Rectangle 218"/>
                <p:cNvSpPr/>
                <p:nvPr/>
              </p:nvSpPr>
              <p:spPr>
                <a:xfrm>
                  <a:off x="348900" y="34573"/>
                  <a:ext cx="627170" cy="20005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50000"/>
                    </a:lnSpc>
                  </a:pPr>
                  <a:r>
                    <a:rPr lang="pt-PT" sz="1200" dirty="0" smtClean="0">
                      <a:solidFill>
                        <a:srgbClr val="66270A"/>
                      </a:solidFill>
                      <a:latin typeface="Savoye LET Plain:1.0"/>
                      <a:cs typeface="Savoye LET Plain:1.0"/>
                    </a:rPr>
                    <a:t>Cerimónia:</a:t>
                  </a:r>
                  <a:endParaRPr lang="pt-PT" sz="1200" dirty="0">
                    <a:solidFill>
                      <a:srgbClr val="66270A"/>
                    </a:solidFill>
                    <a:latin typeface="Savoye LET Plain:1.0"/>
                    <a:cs typeface="Savoye LET Plain:1.0"/>
                  </a:endParaRPr>
                </a:p>
              </p:txBody>
            </p:sp>
          </p:grpSp>
          <p:grpSp>
            <p:nvGrpSpPr>
              <p:cNvPr id="215" name="Group 214"/>
              <p:cNvGrpSpPr/>
              <p:nvPr/>
            </p:nvGrpSpPr>
            <p:grpSpPr>
              <a:xfrm>
                <a:off x="5711443" y="107802"/>
                <a:ext cx="797657" cy="1046459"/>
                <a:chOff x="5711443" y="34573"/>
                <a:chExt cx="797657" cy="1046459"/>
              </a:xfrm>
            </p:grpSpPr>
            <p:pic>
              <p:nvPicPr>
                <p:cNvPr id="216" name="Picture 215" descr="quinta-da-avessada.jpg"/>
                <p:cNvPicPr>
                  <a:picLocks noChangeAspect="1"/>
                </p:cNvPicPr>
                <p:nvPr/>
              </p:nvPicPr>
              <p:blipFill rotWithShape="1">
                <a:blip r:embed="rId4">
                  <a:alphaModFix amt="5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6359" t="13822" r="23957" b="18175"/>
                <a:stretch/>
              </p:blipFill>
              <p:spPr>
                <a:xfrm>
                  <a:off x="5711443" y="181032"/>
                  <a:ext cx="797657" cy="900000"/>
                </a:xfrm>
                <a:prstGeom prst="rect">
                  <a:avLst/>
                </a:prstGeom>
              </p:spPr>
            </p:pic>
            <p:sp>
              <p:nvSpPr>
                <p:cNvPr id="217" name="Rectangle 216"/>
                <p:cNvSpPr/>
                <p:nvPr/>
              </p:nvSpPr>
              <p:spPr>
                <a:xfrm>
                  <a:off x="5818477" y="34573"/>
                  <a:ext cx="583588" cy="20005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50000"/>
                    </a:lnSpc>
                  </a:pPr>
                  <a:r>
                    <a:rPr lang="pt-PT" sz="1200" dirty="0" smtClean="0">
                      <a:solidFill>
                        <a:srgbClr val="66270A"/>
                      </a:solidFill>
                      <a:latin typeface="Savoye LET Plain:1.0"/>
                      <a:cs typeface="Savoye LET Plain:1.0"/>
                    </a:rPr>
                    <a:t>Recepção:</a:t>
                  </a:r>
                  <a:endParaRPr lang="pt-PT" sz="1200" dirty="0">
                    <a:solidFill>
                      <a:srgbClr val="66270A"/>
                    </a:solidFill>
                    <a:latin typeface="Savoye LET Plain:1.0"/>
                    <a:cs typeface="Savoye LET Plain:1.0"/>
                  </a:endParaRPr>
                </a:p>
              </p:txBody>
            </p:sp>
          </p:grpSp>
        </p:grpSp>
        <p:sp>
          <p:nvSpPr>
            <p:cNvPr id="212" name="TextBox 211"/>
            <p:cNvSpPr txBox="1"/>
            <p:nvPr/>
          </p:nvSpPr>
          <p:spPr>
            <a:xfrm>
              <a:off x="1836257" y="767688"/>
              <a:ext cx="32364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400" spc="100" dirty="0" smtClean="0">
                  <a:solidFill>
                    <a:srgbClr val="66270A"/>
                  </a:solidFill>
                  <a:latin typeface="Savoye LET Plain:1.0"/>
                  <a:cs typeface="Savoye LET Plain:1.0"/>
                </a:rPr>
                <a:t>Convidamo-lo para a celebração do nosso casamento.</a:t>
              </a:r>
              <a:endParaRPr lang="pt-PT" sz="1400" spc="100" dirty="0">
                <a:solidFill>
                  <a:srgbClr val="66270A"/>
                </a:solidFill>
                <a:latin typeface="Savoye LET Plain:1.0"/>
                <a:cs typeface="Savoye LET Plain:1.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541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ectangle 159"/>
          <p:cNvSpPr/>
          <p:nvPr/>
        </p:nvSpPr>
        <p:spPr>
          <a:xfrm>
            <a:off x="0" y="0"/>
            <a:ext cx="6858000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0" y="9366000"/>
            <a:ext cx="6858000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  <a:solidFill>
                <a:srgbClr val="FFFFFF"/>
              </a:solidFill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0" y="540000"/>
            <a:ext cx="6858000" cy="1262064"/>
            <a:chOff x="0" y="-1"/>
            <a:chExt cx="6858000" cy="1262064"/>
          </a:xfrm>
        </p:grpSpPr>
        <p:sp>
          <p:nvSpPr>
            <p:cNvPr id="80" name="Rectangle 79"/>
            <p:cNvSpPr/>
            <p:nvPr/>
          </p:nvSpPr>
          <p:spPr>
            <a:xfrm>
              <a:off x="0" y="-1"/>
              <a:ext cx="6858000" cy="126206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1" name="Group 80"/>
            <p:cNvGrpSpPr/>
            <p:nvPr/>
          </p:nvGrpSpPr>
          <p:grpSpPr>
            <a:xfrm>
              <a:off x="0" y="238616"/>
              <a:ext cx="6858000" cy="1023447"/>
              <a:chOff x="0" y="238616"/>
              <a:chExt cx="6858000" cy="1023447"/>
            </a:xfrm>
          </p:grpSpPr>
          <p:sp>
            <p:nvSpPr>
              <p:cNvPr id="82" name="Rectangle 81"/>
              <p:cNvSpPr/>
              <p:nvPr/>
            </p:nvSpPr>
            <p:spPr>
              <a:xfrm>
                <a:off x="0" y="238616"/>
                <a:ext cx="6858000" cy="7848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80000" algn="just"/>
                <a:r>
                  <a:rPr lang="pt-PT" sz="900" i="1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"O Doiro sublimado. O prodígio de uma paisagem que deixa de o ser à força de se desmedir. Não é um panorama que os olhos contemplam: é um excesso da natureza. Socalcos que são passadas de homens titânicos a subir as encostas, volumes, cores e modulações que nenhum escultor, pintor ou músico podem traduzir, horizontes dilatados para além dos limiares plausíveis da visão. Um universo virginal, como se tivesse acabado de nascer, e já eterno pela harmonia, pela serenidade, pelo silêncio que nem o rio se atreve a quebrar, ora a sumir-se furtivo por detrás dos montes, ora pasmado lá no fundo a </a:t>
                </a:r>
                <a:r>
                  <a:rPr lang="pt-PT" sz="900" i="1" dirty="0" err="1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reflectir</a:t>
                </a:r>
                <a:r>
                  <a:rPr lang="pt-PT" sz="900" i="1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 o seu próprio assombro. Um poema geológico. A beleza absoluta.” </a:t>
                </a: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5566689" y="1046619"/>
                <a:ext cx="1291311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00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Miguel </a:t>
                </a:r>
                <a:r>
                  <a:rPr lang="en-US" sz="800" dirty="0" err="1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Torga</a:t>
                </a:r>
                <a:r>
                  <a:rPr lang="en-US" sz="800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 in “</a:t>
                </a:r>
                <a:r>
                  <a:rPr lang="en-US" sz="800" dirty="0" err="1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Diário</a:t>
                </a:r>
                <a:r>
                  <a:rPr lang="en-US" sz="800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 XII”</a:t>
                </a:r>
                <a:endParaRPr lang="en-US" sz="800" dirty="0">
                  <a:solidFill>
                    <a:srgbClr val="66270A"/>
                  </a:solidFill>
                </a:endParaRPr>
              </a:p>
            </p:txBody>
          </p:sp>
        </p:grpSp>
      </p:grpSp>
      <p:grpSp>
        <p:nvGrpSpPr>
          <p:cNvPr id="84" name="Group 83"/>
          <p:cNvGrpSpPr/>
          <p:nvPr/>
        </p:nvGrpSpPr>
        <p:grpSpPr>
          <a:xfrm>
            <a:off x="0" y="8086018"/>
            <a:ext cx="6858000" cy="1262064"/>
            <a:chOff x="0" y="-1"/>
            <a:chExt cx="6858000" cy="1262064"/>
          </a:xfrm>
        </p:grpSpPr>
        <p:sp>
          <p:nvSpPr>
            <p:cNvPr id="85" name="Rectangle 84"/>
            <p:cNvSpPr/>
            <p:nvPr/>
          </p:nvSpPr>
          <p:spPr>
            <a:xfrm>
              <a:off x="0" y="-1"/>
              <a:ext cx="6858000" cy="126206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0" y="238616"/>
              <a:ext cx="6858000" cy="1023447"/>
              <a:chOff x="0" y="238616"/>
              <a:chExt cx="6858000" cy="1023447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0" y="238616"/>
                <a:ext cx="6858000" cy="7848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80000" algn="just"/>
                <a:r>
                  <a:rPr lang="pt-PT" sz="900" i="1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"O Doiro sublimado. O prodígio de uma paisagem que deixa de o ser à força de se desmedir. Não é um panorama que os olhos contemplam: é um excesso da natureza. Socalcos que são passadas de homens titânicos a subir as encostas, volumes, cores e modulações que nenhum escultor, pintor ou músico podem traduzir, horizontes dilatados para além dos limiares plausíveis da visão. Um universo virginal, como se tivesse acabado de nascer, e já eterno pela harmonia, pela serenidade, pelo silêncio que nem o rio se atreve a quebrar, ora a sumir-se furtivo por detrás dos montes, ora pasmado lá no fundo a </a:t>
                </a:r>
                <a:r>
                  <a:rPr lang="pt-PT" sz="900" i="1" dirty="0" err="1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reflectir</a:t>
                </a:r>
                <a:r>
                  <a:rPr lang="pt-PT" sz="900" i="1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 o seu próprio assombro. Um poema geológico. A beleza absoluta.” </a:t>
                </a:r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5566689" y="1046619"/>
                <a:ext cx="1291311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00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Miguel </a:t>
                </a:r>
                <a:r>
                  <a:rPr lang="en-US" sz="800" dirty="0" err="1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Torga</a:t>
                </a:r>
                <a:r>
                  <a:rPr lang="en-US" sz="800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 in “</a:t>
                </a:r>
                <a:r>
                  <a:rPr lang="en-US" sz="800" dirty="0" err="1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Diário</a:t>
                </a:r>
                <a:r>
                  <a:rPr lang="en-US" sz="800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 XII”</a:t>
                </a:r>
                <a:endParaRPr lang="en-US" sz="800" dirty="0">
                  <a:solidFill>
                    <a:srgbClr val="66270A"/>
                  </a:solidFill>
                </a:endParaRPr>
              </a:p>
            </p:txBody>
          </p:sp>
        </p:grpSp>
      </p:grpSp>
      <p:grpSp>
        <p:nvGrpSpPr>
          <p:cNvPr id="89" name="Group 88"/>
          <p:cNvGrpSpPr/>
          <p:nvPr/>
        </p:nvGrpSpPr>
        <p:grpSpPr>
          <a:xfrm>
            <a:off x="0" y="2426505"/>
            <a:ext cx="6858000" cy="1262064"/>
            <a:chOff x="0" y="-1"/>
            <a:chExt cx="6858000" cy="1262064"/>
          </a:xfrm>
        </p:grpSpPr>
        <p:sp>
          <p:nvSpPr>
            <p:cNvPr id="90" name="Rectangle 89"/>
            <p:cNvSpPr/>
            <p:nvPr/>
          </p:nvSpPr>
          <p:spPr>
            <a:xfrm>
              <a:off x="0" y="-1"/>
              <a:ext cx="6858000" cy="126206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0" y="238616"/>
              <a:ext cx="6858000" cy="1023447"/>
              <a:chOff x="0" y="238616"/>
              <a:chExt cx="6858000" cy="1023447"/>
            </a:xfrm>
          </p:grpSpPr>
          <p:sp>
            <p:nvSpPr>
              <p:cNvPr id="92" name="Rectangle 91"/>
              <p:cNvSpPr/>
              <p:nvPr/>
            </p:nvSpPr>
            <p:spPr>
              <a:xfrm>
                <a:off x="0" y="238616"/>
                <a:ext cx="6858000" cy="7848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80000" algn="just"/>
                <a:r>
                  <a:rPr lang="pt-PT" sz="900" i="1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"O Doiro sublimado. O prodígio de uma paisagem que deixa de o ser à força de se desmedir. Não é um panorama que os olhos contemplam: é um excesso da natureza. Socalcos que são passadas de homens titânicos a subir as encostas, volumes, cores e modulações que nenhum escultor, pintor ou músico podem traduzir, horizontes dilatados para além dos limiares plausíveis da visão. Um universo virginal, como se tivesse acabado de nascer, e já eterno pela harmonia, pela serenidade, pelo silêncio que nem o rio se atreve a quebrar, ora a sumir-se furtivo por detrás dos montes, ora pasmado lá no fundo a </a:t>
                </a:r>
                <a:r>
                  <a:rPr lang="pt-PT" sz="900" i="1" dirty="0" err="1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reflectir</a:t>
                </a:r>
                <a:r>
                  <a:rPr lang="pt-PT" sz="900" i="1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 o seu próprio assombro. Um poema geológico. A beleza absoluta.” 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5566689" y="1046619"/>
                <a:ext cx="1291311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00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Miguel </a:t>
                </a:r>
                <a:r>
                  <a:rPr lang="en-US" sz="800" dirty="0" err="1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Torga</a:t>
                </a:r>
                <a:r>
                  <a:rPr lang="en-US" sz="800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 in “</a:t>
                </a:r>
                <a:r>
                  <a:rPr lang="en-US" sz="800" dirty="0" err="1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Diário</a:t>
                </a:r>
                <a:r>
                  <a:rPr lang="en-US" sz="800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 XII”</a:t>
                </a:r>
                <a:endParaRPr lang="en-US" sz="800" dirty="0">
                  <a:solidFill>
                    <a:srgbClr val="66270A"/>
                  </a:solidFill>
                </a:endParaRPr>
              </a:p>
            </p:txBody>
          </p:sp>
        </p:grpSp>
      </p:grpSp>
      <p:grpSp>
        <p:nvGrpSpPr>
          <p:cNvPr id="94" name="Group 93"/>
          <p:cNvGrpSpPr/>
          <p:nvPr/>
        </p:nvGrpSpPr>
        <p:grpSpPr>
          <a:xfrm>
            <a:off x="0" y="4313010"/>
            <a:ext cx="6858000" cy="1262064"/>
            <a:chOff x="0" y="-1"/>
            <a:chExt cx="6858000" cy="1262064"/>
          </a:xfrm>
        </p:grpSpPr>
        <p:sp>
          <p:nvSpPr>
            <p:cNvPr id="95" name="Rectangle 94"/>
            <p:cNvSpPr/>
            <p:nvPr/>
          </p:nvSpPr>
          <p:spPr>
            <a:xfrm>
              <a:off x="0" y="-1"/>
              <a:ext cx="6858000" cy="126206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0" y="238616"/>
              <a:ext cx="6858000" cy="1023447"/>
              <a:chOff x="0" y="238616"/>
              <a:chExt cx="6858000" cy="1023447"/>
            </a:xfrm>
          </p:grpSpPr>
          <p:sp>
            <p:nvSpPr>
              <p:cNvPr id="97" name="Rectangle 96"/>
              <p:cNvSpPr/>
              <p:nvPr/>
            </p:nvSpPr>
            <p:spPr>
              <a:xfrm>
                <a:off x="0" y="238616"/>
                <a:ext cx="6858000" cy="7848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80000" algn="just"/>
                <a:r>
                  <a:rPr lang="pt-PT" sz="900" i="1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"O Doiro sublimado. O prodígio de uma paisagem que deixa de o ser à força de se desmedir. Não é um panorama que os olhos contemplam: é um excesso da natureza. Socalcos que são passadas de homens titânicos a subir as encostas, volumes, cores e modulações que nenhum escultor, pintor ou músico podem traduzir, horizontes dilatados para além dos limiares plausíveis da visão. Um universo virginal, como se tivesse acabado de nascer, e já eterno pela harmonia, pela serenidade, pelo silêncio que nem o rio se atreve a quebrar, ora a sumir-se furtivo por detrás dos montes, ora pasmado lá no fundo a </a:t>
                </a:r>
                <a:r>
                  <a:rPr lang="pt-PT" sz="900" i="1" dirty="0" err="1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reflectir</a:t>
                </a:r>
                <a:r>
                  <a:rPr lang="pt-PT" sz="900" i="1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 o seu próprio assombro. Um poema geológico. A beleza absoluta.” </a:t>
                </a: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5566689" y="1046619"/>
                <a:ext cx="1291311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00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Miguel </a:t>
                </a:r>
                <a:r>
                  <a:rPr lang="en-US" sz="800" dirty="0" err="1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Torga</a:t>
                </a:r>
                <a:r>
                  <a:rPr lang="en-US" sz="800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 in “</a:t>
                </a:r>
                <a:r>
                  <a:rPr lang="en-US" sz="800" dirty="0" err="1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Diário</a:t>
                </a:r>
                <a:r>
                  <a:rPr lang="en-US" sz="800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 XII”</a:t>
                </a:r>
                <a:endParaRPr lang="en-US" sz="800" dirty="0">
                  <a:solidFill>
                    <a:srgbClr val="66270A"/>
                  </a:solidFill>
                </a:endParaRPr>
              </a:p>
            </p:txBody>
          </p:sp>
        </p:grpSp>
      </p:grpSp>
      <p:grpSp>
        <p:nvGrpSpPr>
          <p:cNvPr id="99" name="Group 98"/>
          <p:cNvGrpSpPr/>
          <p:nvPr/>
        </p:nvGrpSpPr>
        <p:grpSpPr>
          <a:xfrm>
            <a:off x="0" y="6199515"/>
            <a:ext cx="6858000" cy="1262064"/>
            <a:chOff x="0" y="-1"/>
            <a:chExt cx="6858000" cy="1262064"/>
          </a:xfrm>
        </p:grpSpPr>
        <p:sp>
          <p:nvSpPr>
            <p:cNvPr id="100" name="Rectangle 99"/>
            <p:cNvSpPr/>
            <p:nvPr/>
          </p:nvSpPr>
          <p:spPr>
            <a:xfrm>
              <a:off x="0" y="-1"/>
              <a:ext cx="6858000" cy="1262063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1" name="Group 100"/>
            <p:cNvGrpSpPr/>
            <p:nvPr/>
          </p:nvGrpSpPr>
          <p:grpSpPr>
            <a:xfrm>
              <a:off x="0" y="238616"/>
              <a:ext cx="6858000" cy="1023447"/>
              <a:chOff x="0" y="238616"/>
              <a:chExt cx="6858000" cy="1023447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0" y="238616"/>
                <a:ext cx="6858000" cy="7848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80000" algn="just"/>
                <a:r>
                  <a:rPr lang="pt-PT" sz="900" i="1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"O Doiro sublimado. O prodígio de uma paisagem que deixa de o ser à força de se desmedir. Não é um panorama que os olhos contemplam: é um excesso da natureza. Socalcos que são passadas de homens titânicos a subir as encostas, volumes, cores e modulações que nenhum escultor, pintor ou músico podem traduzir, horizontes dilatados para além dos limiares plausíveis da visão. Um universo virginal, como se tivesse acabado de nascer, e já eterno pela harmonia, pela serenidade, pelo silêncio que nem o rio se atreve a quebrar, ora a sumir-se furtivo por detrás dos montes, ora pasmado lá no fundo a </a:t>
                </a:r>
                <a:r>
                  <a:rPr lang="pt-PT" sz="900" i="1" dirty="0" err="1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reflectir</a:t>
                </a:r>
                <a:r>
                  <a:rPr lang="pt-PT" sz="900" i="1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 o seu próprio assombro. Um poema geológico. A beleza absoluta.” 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5566689" y="1046619"/>
                <a:ext cx="1291311" cy="2154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800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Miguel </a:t>
                </a:r>
                <a:r>
                  <a:rPr lang="en-US" sz="800" dirty="0" err="1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Torga</a:t>
                </a:r>
                <a:r>
                  <a:rPr lang="en-US" sz="800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 in “</a:t>
                </a:r>
                <a:r>
                  <a:rPr lang="en-US" sz="800" dirty="0" err="1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Diário</a:t>
                </a:r>
                <a:r>
                  <a:rPr lang="en-US" sz="800" dirty="0" smtClean="0">
                    <a:solidFill>
                      <a:srgbClr val="66270A"/>
                    </a:solidFill>
                    <a:latin typeface="Seravek ExtraLight"/>
                    <a:cs typeface="Seravek ExtraLight"/>
                  </a:rPr>
                  <a:t> XII”</a:t>
                </a:r>
                <a:endParaRPr lang="en-US" sz="800" dirty="0">
                  <a:solidFill>
                    <a:srgbClr val="66270A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78862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778</Words>
  <Application>Microsoft Macintosh PowerPoint</Application>
  <PresentationFormat>A4 Paper (210x297 mm)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Savoye LET Plain:1.0</vt:lpstr>
      <vt:lpstr>Seravek ExtraLight</vt:lpstr>
      <vt:lpstr>Office Theme</vt:lpstr>
      <vt:lpstr>PowerPoint Presentation</vt:lpstr>
      <vt:lpstr>PowerPoint Presentation</vt:lpstr>
    </vt:vector>
  </TitlesOfParts>
  <Company>UA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Marcos Gomes</dc:creator>
  <cp:lastModifiedBy>Marcos Fernández Gomes</cp:lastModifiedBy>
  <cp:revision>9</cp:revision>
  <dcterms:created xsi:type="dcterms:W3CDTF">2015-05-26T22:45:17Z</dcterms:created>
  <dcterms:modified xsi:type="dcterms:W3CDTF">2015-09-10T08:59:17Z</dcterms:modified>
</cp:coreProperties>
</file>