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ppt/_rels/presentation.xml.rels" ContentType="application/vnd.openxmlformats-package.relationships+xml"/>
  <Override PartName="/ppt/media/image1.png" ContentType="image/png"/>
  <Override PartName="/ppt/media/image2.png" ContentType="image/png"/>
  <Override PartName="/ppt/slideLayouts/slideLayout6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_rels/slideLayout10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3.xml.rels" ContentType="application/vnd.openxmlformats-package.relationships+xml"/>
  <Override PartName="/ppt/slideLayouts/slideLayout4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2.xml" ContentType="application/vnd.openxmlformats-officedocument.presentationml.slideLayout+xml"/>
  <Override PartName="/ppt/presentation.xml" ContentType="application/vnd.openxmlformats-officedocument.presentationml.presentation.main+xml"/>
  <Override PartName="/ppt/slides/_rels/slide1.xml.rels" ContentType="application/vnd.openxmlformats-package.relationships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>
  <p:sldMasterIdLst>
    <p:sldMasterId id="2147483648" r:id="rId2"/>
  </p:sldMasterIdLst>
  <p:sldIdLst>
    <p:sldId id="256" r:id="rId3"/>
  </p:sldIdLst>
  <p:sldSz cx="9144000" cy="6858000"/>
  <p:notesSz cx="7772400" cy="10058400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OverTx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88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57200" y="3681720"/>
            <a:ext cx="822924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fourObj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88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4673520" y="1604520"/>
            <a:ext cx="401544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4673520" y="3681720"/>
            <a:ext cx="401544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457200" y="3681720"/>
            <a:ext cx="401544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88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4673520" y="1604520"/>
            <a:ext cx="401544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pic>
        <p:nvPicPr>
          <p:cNvPr descr="" id="37" name=""/>
          <p:cNvPicPr/>
          <p:nvPr/>
        </p:nvPicPr>
        <p:blipFill>
          <a:blip r:embed="rId2"/>
          <a:stretch>
            <a:fillRect/>
          </a:stretch>
        </p:blipFill>
        <p:spPr>
          <a:xfrm>
            <a:off x="5492520" y="3681360"/>
            <a:ext cx="2377440" cy="1896840"/>
          </a:xfrm>
          <a:prstGeom prst="rect">
            <a:avLst/>
          </a:prstGeom>
          <a:ln>
            <a:noFill/>
          </a:ln>
        </p:spPr>
      </p:pic>
      <p:pic>
        <p:nvPicPr>
          <p:cNvPr descr="" id="38" name=""/>
          <p:cNvPicPr/>
          <p:nvPr/>
        </p:nvPicPr>
        <p:blipFill>
          <a:blip r:embed="rId3"/>
          <a:stretch>
            <a:fillRect/>
          </a:stretch>
        </p:blipFill>
        <p:spPr>
          <a:xfrm>
            <a:off x="1276200" y="3681360"/>
            <a:ext cx="2377440" cy="189684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88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64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88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88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39772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4673520" y="1604520"/>
            <a:ext cx="4015440" cy="39772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88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Only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685800" y="2130480"/>
            <a:ext cx="7772040" cy="345132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AndObj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88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457200" y="3681720"/>
            <a:ext cx="401544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4673520" y="1604520"/>
            <a:ext cx="4015440" cy="39772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AndTwoObj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88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39772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4673520" y="1604520"/>
            <a:ext cx="401544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4673520" y="3681720"/>
            <a:ext cx="401544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OverTx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88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4673520" y="1604520"/>
            <a:ext cx="401544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457200" y="3681720"/>
            <a:ext cx="822852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anchor="ctr"/>
          <a:p>
            <a:pPr algn="ctr">
              <a:lnSpc>
                <a:spcPct val="100000"/>
              </a:lnSpc>
            </a:pPr>
            <a:r>
              <a:rPr lang="en-US" sz="4400">
                <a:solidFill>
                  <a:srgbClr val="000000"/>
                </a:solidFill>
                <a:latin typeface="Calibri"/>
              </a:rPr>
              <a:t>Click to edit the title text formatClick to edit Master title style</a:t>
            </a:r>
            <a:endParaRPr/>
          </a:p>
        </p:txBody>
      </p:sp>
      <p:sp>
        <p:nvSpPr>
          <p:cNvPr id="1" name="PlaceHolder 2"/>
          <p:cNvSpPr>
            <a:spLocks noGrp="1"/>
          </p:cNvSpPr>
          <p:nvPr>
            <p:ph type="dt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</p:spPr>
        <p:txBody>
          <a:bodyPr anchor="ctr"/>
          <a:p>
            <a:pPr>
              <a:lnSpc>
                <a:spcPct val="100000"/>
              </a:lnSpc>
            </a:pPr>
            <a:r>
              <a:rPr lang="en-CA" sz="1200">
                <a:solidFill>
                  <a:srgbClr val="8b8b8b"/>
                </a:solidFill>
                <a:latin typeface="Calibri"/>
              </a:rPr>
              <a:t>15-2-12</a:t>
            </a:r>
            <a:endParaRPr/>
          </a:p>
        </p:txBody>
      </p:sp>
      <p:sp>
        <p:nvSpPr>
          <p:cNvPr id="2" name="PlaceHolder 3"/>
          <p:cNvSpPr>
            <a:spLocks noGrp="1"/>
          </p:cNvSpPr>
          <p:nvPr>
            <p:ph type="ftr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</p:spPr>
        <p:txBody>
          <a:bodyPr anchor="ctr"/>
          <a:p>
            <a:endParaRPr/>
          </a:p>
        </p:txBody>
      </p:sp>
      <p:sp>
        <p:nvSpPr>
          <p:cNvPr id="3" name="PlaceHolder 4"/>
          <p:cNvSpPr>
            <a:spLocks noGrp="1"/>
          </p:cNvSpPr>
          <p:nvPr>
            <p:ph type="sldNum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</p:spPr>
        <p:txBody>
          <a:bodyPr anchor="ctr"/>
          <a:p>
            <a:pPr algn="r">
              <a:lnSpc>
                <a:spcPct val="100000"/>
              </a:lnSpc>
            </a:pPr>
            <a:fld id="{3DEA35F9-0C36-42AA-8B9A-E72EC31E2BAE}" type="slidenum">
              <a:rPr lang="en-CA" sz="1200">
                <a:solidFill>
                  <a:srgbClr val="8b8b8b"/>
                </a:solidFill>
                <a:latin typeface="Calibri"/>
              </a:rPr>
              <a:t>&lt;number&gt;</a:t>
            </a:fld>
            <a:endParaRPr/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bIns="0" lIns="0" rIns="0" tIns="0" wrap="none"/>
          <a:p>
            <a:pPr>
              <a:buSzPct val="25000"/>
              <a:buFont typeface="StarSymbol"/>
              <a:buChar char=""/>
            </a:pPr>
            <a:r>
              <a:rPr lang="en-US"/>
              <a:t>Click to edit the outline text format</a:t>
            </a:r>
            <a:endParaRPr/>
          </a:p>
          <a:p>
            <a:pPr lvl="1">
              <a:buSzPct val="25000"/>
              <a:buFont typeface="StarSymbol"/>
              <a:buChar char=""/>
            </a:pPr>
            <a:r>
              <a:rPr lang="en-US"/>
              <a:t>Second Outline Level</a:t>
            </a:r>
            <a:endParaRPr/>
          </a:p>
          <a:p>
            <a:pPr lvl="2">
              <a:buSzPct val="25000"/>
              <a:buFont typeface="StarSymbol"/>
              <a:buChar char=""/>
            </a:pPr>
            <a:r>
              <a:rPr lang="en-US"/>
              <a:t>Third Outline Level</a:t>
            </a:r>
            <a:endParaRPr/>
          </a:p>
          <a:p>
            <a:pPr lvl="3">
              <a:buSzPct val="25000"/>
              <a:buFont typeface="StarSymbol"/>
              <a:buChar char=""/>
            </a:pPr>
            <a:r>
              <a:rPr lang="en-US"/>
              <a:t>Fourth Outline Level</a:t>
            </a:r>
            <a:endParaRPr/>
          </a:p>
          <a:p>
            <a:pPr lvl="4">
              <a:buSzPct val="25000"/>
              <a:buFont typeface="StarSymbol"/>
              <a:buChar char=""/>
            </a:pPr>
            <a:r>
              <a:rPr lang="en-US"/>
              <a:t>Fifth Outline Level</a:t>
            </a:r>
            <a:endParaRPr/>
          </a:p>
          <a:p>
            <a:pPr lvl="5">
              <a:buSzPct val="25000"/>
              <a:buFont typeface="StarSymbol"/>
              <a:buChar char=""/>
            </a:pPr>
            <a:r>
              <a:rPr lang="en-US"/>
              <a:t>Sixth Outline Level</a:t>
            </a:r>
            <a:endParaRPr/>
          </a:p>
          <a:p>
            <a:pPr lvl="6">
              <a:buSzPct val="25000"/>
              <a:buFont typeface="StarSymbol"/>
              <a:buChar char=""/>
            </a:pPr>
            <a:r>
              <a:rPr lang="en-US"/>
              <a:t>Seventh Outline Level</a:t>
            </a:r>
            <a:endParaRPr/>
          </a:p>
        </p:txBody>
      </p:sp>
    </p:spTree>
  </p:cSld>
  <p:clrMap accent1="accent1" accent2="accent2" accent3="accent3" accent4="accent4" accent5="accent5" accent6="accent6" bg1="lt1" bg2="lt2" folHlink="folHlink" hlink="hlink" tx1="dk1" tx2="dk2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TextShape 1"/>
          <p:cNvSpPr txBox="1"/>
          <p:nvPr/>
        </p:nvSpPr>
        <p:spPr>
          <a:xfrm>
            <a:off x="609480" y="228600"/>
            <a:ext cx="7772040" cy="761760"/>
          </a:xfrm>
          <a:prstGeom prst="rect">
            <a:avLst/>
          </a:prstGeom>
        </p:spPr>
        <p:txBody>
          <a:bodyPr anchor="ctr"/>
          <a:p>
            <a:pPr algn="ctr">
              <a:lnSpc>
                <a:spcPct val="100000"/>
              </a:lnSpc>
            </a:pPr>
            <a:r>
              <a:rPr lang="en-US" sz="4400">
                <a:solidFill>
                  <a:srgbClr val="000000"/>
                </a:solidFill>
                <a:latin typeface="Calibri"/>
              </a:rPr>
              <a:t>P....y Outdoor Kitchen</a:t>
            </a:r>
            <a:endParaRPr/>
          </a:p>
        </p:txBody>
      </p:sp>
      <p:sp>
        <p:nvSpPr>
          <p:cNvPr id="40" name="CustomShape 2"/>
          <p:cNvSpPr/>
          <p:nvPr/>
        </p:nvSpPr>
        <p:spPr>
          <a:xfrm>
            <a:off x="1997640" y="2069640"/>
            <a:ext cx="4876560" cy="1523520"/>
          </a:xfrm>
          <a:prstGeom prst="cube">
            <a:avLst>
              <a:gd fmla="val 25000" name="adj"/>
            </a:avLst>
          </a:prstGeom>
          <a:solidFill>
            <a:srgbClr val="984807"/>
          </a:solidFill>
          <a:ln w="25560">
            <a:solidFill>
              <a:srgbClr val="3a5f8b"/>
            </a:solidFill>
            <a:round/>
          </a:ln>
        </p:spPr>
      </p:sp>
      <p:sp>
        <p:nvSpPr>
          <p:cNvPr id="41" name="CustomShape 3"/>
          <p:cNvSpPr/>
          <p:nvPr/>
        </p:nvSpPr>
        <p:spPr>
          <a:xfrm>
            <a:off x="1935360" y="4292640"/>
            <a:ext cx="4571640" cy="360"/>
          </a:xfrm>
          <a:prstGeom prst="straightConnector1">
            <a:avLst/>
          </a:prstGeom>
          <a:noFill/>
          <a:ln w="9360">
            <a:solidFill>
              <a:srgbClr val="4a7ebb"/>
            </a:solidFill>
            <a:round/>
            <a:headEnd len="med" type="arrow" w="med"/>
            <a:tailEnd len="med" type="arrow" w="med"/>
          </a:ln>
        </p:spPr>
      </p:sp>
      <p:sp>
        <p:nvSpPr>
          <p:cNvPr id="42" name="CustomShape 4"/>
          <p:cNvSpPr/>
          <p:nvPr/>
        </p:nvSpPr>
        <p:spPr>
          <a:xfrm>
            <a:off x="5446440" y="1712520"/>
            <a:ext cx="1218960" cy="242640"/>
          </a:xfrm>
          <a:prstGeom prst="rect">
            <a:avLst/>
          </a:prstGeom>
          <a:noFill/>
          <a:ln>
            <a:noFill/>
          </a:ln>
        </p:spPr>
        <p:txBody>
          <a:bodyPr bIns="45000" lIns="90000" rIns="90000" tIns="45000"/>
          <a:p>
            <a:pPr algn="ctr">
              <a:lnSpc>
                <a:spcPct val="100000"/>
              </a:lnSpc>
            </a:pPr>
            <a:r>
              <a:rPr b="1" lang="en-CA" sz="1000">
                <a:solidFill>
                  <a:srgbClr val="00b050"/>
                </a:solidFill>
                <a:latin typeface="Calibri"/>
              </a:rPr>
              <a:t>Prep Space 54.625”</a:t>
            </a:r>
            <a:endParaRPr/>
          </a:p>
        </p:txBody>
      </p:sp>
      <p:sp>
        <p:nvSpPr>
          <p:cNvPr id="43" name="CustomShape 5"/>
          <p:cNvSpPr/>
          <p:nvPr/>
        </p:nvSpPr>
        <p:spPr>
          <a:xfrm>
            <a:off x="685800" y="4563000"/>
            <a:ext cx="5052960" cy="1825920"/>
          </a:xfrm>
          <a:prstGeom prst="rect">
            <a:avLst/>
          </a:prstGeom>
          <a:noFill/>
          <a:ln>
            <a:noFill/>
          </a:ln>
        </p:spPr>
        <p:txBody>
          <a:bodyPr bIns="45000" lIns="90000" rIns="90000" tIns="45000"/>
          <a:p>
            <a:pPr>
              <a:lnSpc>
                <a:spcPct val="100000"/>
              </a:lnSpc>
            </a:pPr>
            <a:r>
              <a:rPr b="1" lang="en-CA" sz="1200">
                <a:solidFill>
                  <a:srgbClr val="000000"/>
                </a:solidFill>
                <a:latin typeface="Calibri"/>
              </a:rPr>
              <a:t>Cut Out Dimensions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r>
              <a:rPr lang="en-CA" sz="1000">
                <a:solidFill>
                  <a:srgbClr val="000000"/>
                </a:solidFill>
                <a:latin typeface="Calibri"/>
              </a:rPr>
              <a:t>Blaze 32 BBQ (BLZ-4-LP)-  8 ½ h / </a:t>
            </a:r>
            <a:r>
              <a:rPr b="1" lang="en-CA" sz="1000">
                <a:solidFill>
                  <a:srgbClr val="c00000"/>
                </a:solidFill>
                <a:latin typeface="Calibri"/>
              </a:rPr>
              <a:t>30 5/8 w </a:t>
            </a:r>
            <a:r>
              <a:rPr lang="en-CA" sz="1000">
                <a:solidFill>
                  <a:srgbClr val="000000"/>
                </a:solidFill>
                <a:latin typeface="Calibri"/>
              </a:rPr>
              <a:t>/ 21 ¼ d </a:t>
            </a:r>
            <a:endParaRPr/>
          </a:p>
          <a:p>
            <a:pPr>
              <a:lnSpc>
                <a:spcPct val="100000"/>
              </a:lnSpc>
            </a:pPr>
            <a:r>
              <a:rPr lang="en-CA" sz="1000">
                <a:solidFill>
                  <a:srgbClr val="000000"/>
                </a:solidFill>
                <a:latin typeface="Calibri"/>
              </a:rPr>
              <a:t>Blaze Double Slide in Burner (BLZ-SB2-LP) – 8 ½ h / </a:t>
            </a:r>
            <a:r>
              <a:rPr b="1" lang="en-CA" sz="1000">
                <a:solidFill>
                  <a:srgbClr val="c00000"/>
                </a:solidFill>
                <a:latin typeface="Calibri"/>
              </a:rPr>
              <a:t>10 ¾ w </a:t>
            </a:r>
            <a:r>
              <a:rPr lang="en-CA" sz="1000">
                <a:solidFill>
                  <a:srgbClr val="000000"/>
                </a:solidFill>
                <a:latin typeface="Calibri"/>
              </a:rPr>
              <a:t>/ 20 ¾ d</a:t>
            </a:r>
            <a:endParaRPr/>
          </a:p>
          <a:p>
            <a:pPr>
              <a:lnSpc>
                <a:spcPct val="100000"/>
              </a:lnSpc>
            </a:pPr>
            <a:r>
              <a:rPr lang="en-CA" sz="1000">
                <a:solidFill>
                  <a:srgbClr val="000000"/>
                </a:solidFill>
                <a:latin typeface="Calibri"/>
              </a:rPr>
              <a:t>Blaze Fridge (BLZ-SSSRF40D) – 33 7/8 h / </a:t>
            </a:r>
            <a:r>
              <a:rPr b="1" lang="en-CA" sz="1000">
                <a:solidFill>
                  <a:srgbClr val="c00000"/>
                </a:solidFill>
                <a:latin typeface="Calibri"/>
              </a:rPr>
              <a:t>22 7/8 w </a:t>
            </a:r>
            <a:r>
              <a:rPr lang="en-CA" sz="1000">
                <a:solidFill>
                  <a:srgbClr val="000000"/>
                </a:solidFill>
                <a:latin typeface="Calibri"/>
              </a:rPr>
              <a:t>/ 23 ½ d</a:t>
            </a:r>
            <a:endParaRPr/>
          </a:p>
          <a:p>
            <a:pPr>
              <a:lnSpc>
                <a:spcPct val="100000"/>
              </a:lnSpc>
            </a:pPr>
            <a:r>
              <a:rPr lang="en-CA" sz="1000">
                <a:solidFill>
                  <a:srgbClr val="000000"/>
                </a:solidFill>
                <a:latin typeface="Calibri"/>
              </a:rPr>
              <a:t>BBQ Guy Double Door (BBQ-260-27X19) – 19 1/4 h / </a:t>
            </a:r>
            <a:r>
              <a:rPr b="1" lang="en-CA" sz="1000">
                <a:solidFill>
                  <a:srgbClr val="c00000"/>
                </a:solidFill>
                <a:latin typeface="Calibri"/>
              </a:rPr>
              <a:t>25 ½ w </a:t>
            </a:r>
            <a:r>
              <a:rPr lang="en-CA" sz="1000">
                <a:solidFill>
                  <a:srgbClr val="000000"/>
                </a:solidFill>
                <a:latin typeface="Calibri"/>
              </a:rPr>
              <a:t> </a:t>
            </a:r>
            <a:endParaRPr/>
          </a:p>
          <a:p>
            <a:pPr>
              <a:lnSpc>
                <a:spcPct val="100000"/>
              </a:lnSpc>
            </a:pPr>
            <a:r>
              <a:rPr lang="en-CA" sz="1000">
                <a:solidFill>
                  <a:srgbClr val="000000"/>
                </a:solidFill>
                <a:latin typeface="Calibri"/>
              </a:rPr>
              <a:t>BBQ Guy Roll out Trash Bin (BBQ-260-TR/SIDE) – 27 ½ h / </a:t>
            </a:r>
            <a:r>
              <a:rPr b="1" lang="en-CA" sz="1000">
                <a:solidFill>
                  <a:srgbClr val="c00000"/>
                </a:solidFill>
                <a:latin typeface="Calibri"/>
              </a:rPr>
              <a:t>11 3/8 w </a:t>
            </a:r>
            <a:r>
              <a:rPr lang="en-CA" sz="1000">
                <a:solidFill>
                  <a:srgbClr val="000000"/>
                </a:solidFill>
                <a:latin typeface="Calibri"/>
              </a:rPr>
              <a:t>/ 16 d</a:t>
            </a:r>
            <a:endParaRPr/>
          </a:p>
          <a:p>
            <a:pPr>
              <a:lnSpc>
                <a:spcPct val="100000"/>
              </a:lnSpc>
            </a:pPr>
            <a:r>
              <a:rPr lang="en-CA" sz="1000">
                <a:solidFill>
                  <a:srgbClr val="000000"/>
                </a:solidFill>
                <a:latin typeface="Calibri"/>
              </a:rPr>
              <a:t>BBQ Guy Enclosed Cabinet (water resistant) (BBQ-700-MR-30X31) – 31 1/4h / </a:t>
            </a:r>
            <a:r>
              <a:rPr b="1" lang="en-CA" sz="1000">
                <a:solidFill>
                  <a:srgbClr val="c00000"/>
                </a:solidFill>
                <a:latin typeface="Calibri"/>
              </a:rPr>
              <a:t>28 1/4w </a:t>
            </a:r>
            <a:r>
              <a:rPr lang="en-CA" sz="1000">
                <a:solidFill>
                  <a:srgbClr val="000000"/>
                </a:solidFill>
                <a:latin typeface="Calibri"/>
              </a:rPr>
              <a:t>/ 21 d</a:t>
            </a:r>
            <a:endParaRPr/>
          </a:p>
          <a:p>
            <a:pPr>
              <a:lnSpc>
                <a:spcPct val="100000"/>
              </a:lnSpc>
            </a:pPr>
            <a:r>
              <a:rPr lang="en-CA" sz="1000">
                <a:solidFill>
                  <a:srgbClr val="000000"/>
                </a:solidFill>
                <a:latin typeface="Calibri"/>
              </a:rPr>
              <a:t>BBQ Guy Vent 3”x12” (BBQ-Vent-3x12) -  2h / </a:t>
            </a:r>
            <a:r>
              <a:rPr b="1" lang="en-CA" sz="1000">
                <a:solidFill>
                  <a:srgbClr val="c00000"/>
                </a:solidFill>
                <a:latin typeface="Calibri"/>
              </a:rPr>
              <a:t>11 w  </a:t>
            </a:r>
            <a:endParaRPr/>
          </a:p>
          <a:p>
            <a:pPr>
              <a:lnSpc>
                <a:spcPct val="100000"/>
              </a:lnSpc>
            </a:pPr>
            <a:r>
              <a:rPr lang="en-CA" sz="1000">
                <a:solidFill>
                  <a:srgbClr val="000000"/>
                </a:solidFill>
                <a:latin typeface="Calibri"/>
              </a:rPr>
              <a:t>Electrical Box (2 Gang) – 3.05 h / </a:t>
            </a:r>
            <a:r>
              <a:rPr b="1" lang="en-CA" sz="1000">
                <a:solidFill>
                  <a:srgbClr val="ff0000"/>
                </a:solidFill>
                <a:latin typeface="Calibri"/>
              </a:rPr>
              <a:t>3.96 w</a:t>
            </a:r>
            <a:r>
              <a:rPr b="1" lang="en-CA" sz="1000">
                <a:solidFill>
                  <a:srgbClr val="000000"/>
                </a:solidFill>
                <a:latin typeface="Calibri"/>
              </a:rPr>
              <a:t> </a:t>
            </a:r>
            <a:r>
              <a:rPr lang="en-CA" sz="1000">
                <a:solidFill>
                  <a:srgbClr val="000000"/>
                </a:solidFill>
                <a:latin typeface="Calibri"/>
              </a:rPr>
              <a:t>/ 2.81 d</a:t>
            </a:r>
            <a:endParaRPr/>
          </a:p>
          <a:p>
            <a:pPr>
              <a:lnSpc>
                <a:spcPct val="100000"/>
              </a:lnSpc>
            </a:pPr>
            <a:r>
              <a:rPr lang="en-CA" sz="1000">
                <a:solidFill>
                  <a:srgbClr val="000000"/>
                </a:solidFill>
                <a:latin typeface="Calibri"/>
              </a:rPr>
              <a:t>Electrical Box (1 Gang) – 3.08 h / </a:t>
            </a:r>
            <a:r>
              <a:rPr b="1" lang="en-CA" sz="1000">
                <a:solidFill>
                  <a:srgbClr val="ff0000"/>
                </a:solidFill>
                <a:latin typeface="Calibri"/>
              </a:rPr>
              <a:t>2.265 w</a:t>
            </a:r>
            <a:r>
              <a:rPr lang="en-CA" sz="1000">
                <a:solidFill>
                  <a:srgbClr val="000000"/>
                </a:solidFill>
                <a:latin typeface="Calibri"/>
              </a:rPr>
              <a:t> / 2.81 d</a:t>
            </a:r>
            <a:endParaRPr/>
          </a:p>
        </p:txBody>
      </p:sp>
      <p:sp>
        <p:nvSpPr>
          <p:cNvPr id="44" name="CustomShape 6"/>
          <p:cNvSpPr/>
          <p:nvPr/>
        </p:nvSpPr>
        <p:spPr>
          <a:xfrm>
            <a:off x="2857320" y="2894760"/>
            <a:ext cx="937080" cy="688680"/>
          </a:xfrm>
          <a:prstGeom prst="rect">
            <a:avLst/>
          </a:prstGeom>
          <a:solidFill>
            <a:srgbClr val="4f81bd"/>
          </a:solidFill>
          <a:ln w="25560">
            <a:solidFill>
              <a:srgbClr val="3a5f8b"/>
            </a:solidFill>
            <a:round/>
          </a:ln>
        </p:spPr>
      </p:sp>
      <p:sp>
        <p:nvSpPr>
          <p:cNvPr id="45" name="CustomShape 7"/>
          <p:cNvSpPr/>
          <p:nvPr/>
        </p:nvSpPr>
        <p:spPr>
          <a:xfrm>
            <a:off x="2718360" y="2105640"/>
            <a:ext cx="1547640" cy="306360"/>
          </a:xfrm>
          <a:prstGeom prst="rect">
            <a:avLst/>
          </a:prstGeom>
          <a:solidFill>
            <a:srgbClr val="4f81bd"/>
          </a:solidFill>
          <a:ln w="25560">
            <a:solidFill>
              <a:srgbClr val="3a5f8b"/>
            </a:solidFill>
            <a:round/>
          </a:ln>
        </p:spPr>
      </p:sp>
      <p:sp>
        <p:nvSpPr>
          <p:cNvPr id="46" name="CustomShape 8"/>
          <p:cNvSpPr/>
          <p:nvPr/>
        </p:nvSpPr>
        <p:spPr>
          <a:xfrm>
            <a:off x="2872800" y="1981080"/>
            <a:ext cx="1371240" cy="360"/>
          </a:xfrm>
          <a:prstGeom prst="straightConnector1">
            <a:avLst/>
          </a:prstGeom>
          <a:noFill/>
          <a:ln w="9360">
            <a:solidFill>
              <a:srgbClr val="4a7ebb"/>
            </a:solidFill>
            <a:round/>
            <a:headEnd len="med" type="arrow" w="med"/>
            <a:tailEnd len="med" type="arrow" w="med"/>
          </a:ln>
        </p:spPr>
      </p:sp>
      <p:sp>
        <p:nvSpPr>
          <p:cNvPr id="47" name="CustomShape 9"/>
          <p:cNvSpPr/>
          <p:nvPr/>
        </p:nvSpPr>
        <p:spPr>
          <a:xfrm>
            <a:off x="4620960" y="1690560"/>
            <a:ext cx="609120" cy="333720"/>
          </a:xfrm>
          <a:prstGeom prst="rect">
            <a:avLst/>
          </a:prstGeom>
          <a:noFill/>
          <a:ln>
            <a:noFill/>
          </a:ln>
        </p:spPr>
        <p:txBody>
          <a:bodyPr bIns="45000" lIns="90000" rIns="90000" tIns="45000"/>
          <a:p>
            <a:pPr algn="ctr">
              <a:lnSpc>
                <a:spcPct val="100000"/>
              </a:lnSpc>
            </a:pPr>
            <a:r>
              <a:rPr lang="en-CA" sz="800">
                <a:solidFill>
                  <a:srgbClr val="000000"/>
                </a:solidFill>
                <a:latin typeface="Calibri"/>
              </a:rPr>
              <a:t>Burner</a:t>
            </a:r>
            <a:endParaRPr/>
          </a:p>
          <a:p>
            <a:pPr algn="ctr">
              <a:lnSpc>
                <a:spcPct val="100000"/>
              </a:lnSpc>
            </a:pPr>
            <a:r>
              <a:rPr lang="en-CA" sz="800">
                <a:solidFill>
                  <a:srgbClr val="000000"/>
                </a:solidFill>
                <a:latin typeface="Calibri"/>
              </a:rPr>
              <a:t> </a:t>
            </a:r>
            <a:r>
              <a:rPr lang="en-CA" sz="800">
                <a:solidFill>
                  <a:srgbClr val="000000"/>
                </a:solidFill>
                <a:latin typeface="Calibri"/>
              </a:rPr>
              <a:t>10 3/4”</a:t>
            </a:r>
            <a:endParaRPr/>
          </a:p>
        </p:txBody>
      </p:sp>
      <p:sp>
        <p:nvSpPr>
          <p:cNvPr id="48" name="CustomShape 10"/>
          <p:cNvSpPr/>
          <p:nvPr/>
        </p:nvSpPr>
        <p:spPr>
          <a:xfrm>
            <a:off x="3002400" y="1766880"/>
            <a:ext cx="1218960" cy="242640"/>
          </a:xfrm>
          <a:prstGeom prst="rect">
            <a:avLst/>
          </a:prstGeom>
          <a:noFill/>
          <a:ln>
            <a:noFill/>
          </a:ln>
        </p:spPr>
        <p:txBody>
          <a:bodyPr bIns="45000" lIns="90000" rIns="90000" tIns="45000"/>
          <a:p>
            <a:pPr algn="ctr">
              <a:lnSpc>
                <a:spcPct val="100000"/>
              </a:lnSpc>
            </a:pPr>
            <a:r>
              <a:rPr lang="en-CA" sz="1000">
                <a:solidFill>
                  <a:srgbClr val="000000"/>
                </a:solidFill>
                <a:latin typeface="Calibri"/>
              </a:rPr>
              <a:t> </a:t>
            </a:r>
            <a:r>
              <a:rPr lang="en-CA" sz="1000">
                <a:solidFill>
                  <a:srgbClr val="000000"/>
                </a:solidFill>
                <a:latin typeface="Calibri"/>
              </a:rPr>
              <a:t>Grill 30 5/8“</a:t>
            </a:r>
            <a:endParaRPr/>
          </a:p>
        </p:txBody>
      </p:sp>
      <p:sp>
        <p:nvSpPr>
          <p:cNvPr id="49" name="CustomShape 11"/>
          <p:cNvSpPr/>
          <p:nvPr/>
        </p:nvSpPr>
        <p:spPr>
          <a:xfrm>
            <a:off x="3006000" y="3749760"/>
            <a:ext cx="747360" cy="394920"/>
          </a:xfrm>
          <a:prstGeom prst="rect">
            <a:avLst/>
          </a:prstGeom>
          <a:noFill/>
          <a:ln>
            <a:noFill/>
          </a:ln>
        </p:spPr>
        <p:txBody>
          <a:bodyPr bIns="45000" lIns="90000" rIns="90000" tIns="45000"/>
          <a:p>
            <a:pPr algn="ctr">
              <a:lnSpc>
                <a:spcPct val="100000"/>
              </a:lnSpc>
            </a:pPr>
            <a:r>
              <a:rPr lang="en-CA" sz="1000">
                <a:solidFill>
                  <a:srgbClr val="000000"/>
                </a:solidFill>
                <a:latin typeface="Calibri"/>
              </a:rPr>
              <a:t>25 ½”</a:t>
            </a:r>
            <a:endParaRPr/>
          </a:p>
          <a:p>
            <a:pPr algn="ctr">
              <a:lnSpc>
                <a:spcPct val="100000"/>
              </a:lnSpc>
            </a:pPr>
            <a:endParaRPr/>
          </a:p>
        </p:txBody>
      </p:sp>
      <p:sp>
        <p:nvSpPr>
          <p:cNvPr id="50" name="CustomShape 12"/>
          <p:cNvSpPr/>
          <p:nvPr/>
        </p:nvSpPr>
        <p:spPr>
          <a:xfrm flipV="1">
            <a:off x="2872800" y="3741120"/>
            <a:ext cx="921600" cy="1440"/>
          </a:xfrm>
          <a:prstGeom prst="straightConnector1">
            <a:avLst/>
          </a:prstGeom>
          <a:noFill/>
          <a:ln w="9360">
            <a:solidFill>
              <a:srgbClr val="4a7ebb"/>
            </a:solidFill>
            <a:round/>
            <a:headEnd len="med" type="arrow" w="med"/>
            <a:tailEnd len="med" type="arrow" w="med"/>
          </a:ln>
        </p:spPr>
      </p:sp>
      <p:sp>
        <p:nvSpPr>
          <p:cNvPr id="51" name="Line 13"/>
          <p:cNvSpPr/>
          <p:nvPr/>
        </p:nvSpPr>
        <p:spPr>
          <a:xfrm>
            <a:off x="3326040" y="2897640"/>
            <a:ext cx="0" cy="685800"/>
          </a:xfrm>
          <a:prstGeom prst="line">
            <a:avLst/>
          </a:prstGeom>
          <a:ln w="9360">
            <a:solidFill>
              <a:srgbClr val="000000"/>
            </a:solidFill>
            <a:round/>
          </a:ln>
        </p:spPr>
      </p:sp>
      <p:sp>
        <p:nvSpPr>
          <p:cNvPr id="52" name="CustomShape 14"/>
          <p:cNvSpPr/>
          <p:nvPr/>
        </p:nvSpPr>
        <p:spPr>
          <a:xfrm>
            <a:off x="3098160" y="2914560"/>
            <a:ext cx="151920" cy="151920"/>
          </a:xfrm>
          <a:prstGeom prst="ellipse">
            <a:avLst/>
          </a:prstGeom>
          <a:solidFill>
            <a:srgbClr val="4f81bd"/>
          </a:solidFill>
          <a:ln w="25560">
            <a:solidFill>
              <a:srgbClr val="3a5f8b"/>
            </a:solidFill>
            <a:round/>
          </a:ln>
        </p:spPr>
      </p:sp>
      <p:sp>
        <p:nvSpPr>
          <p:cNvPr id="53" name="CustomShape 15"/>
          <p:cNvSpPr/>
          <p:nvPr/>
        </p:nvSpPr>
        <p:spPr>
          <a:xfrm>
            <a:off x="3429000" y="2914560"/>
            <a:ext cx="151920" cy="151920"/>
          </a:xfrm>
          <a:prstGeom prst="ellipse">
            <a:avLst/>
          </a:prstGeom>
          <a:solidFill>
            <a:srgbClr val="4f81bd"/>
          </a:solidFill>
          <a:ln w="25560">
            <a:solidFill>
              <a:srgbClr val="3a5f8b"/>
            </a:solidFill>
            <a:round/>
          </a:ln>
        </p:spPr>
      </p:sp>
      <p:sp>
        <p:nvSpPr>
          <p:cNvPr id="54" name="CustomShape 16"/>
          <p:cNvSpPr/>
          <p:nvPr/>
        </p:nvSpPr>
        <p:spPr>
          <a:xfrm>
            <a:off x="4629600" y="2125080"/>
            <a:ext cx="417240" cy="313200"/>
          </a:xfrm>
          <a:prstGeom prst="rect">
            <a:avLst/>
          </a:prstGeom>
          <a:solidFill>
            <a:srgbClr val="4f81bd"/>
          </a:solidFill>
          <a:ln w="25560">
            <a:solidFill>
              <a:srgbClr val="3a5f8b"/>
            </a:solidFill>
            <a:round/>
          </a:ln>
        </p:spPr>
      </p:sp>
      <p:sp>
        <p:nvSpPr>
          <p:cNvPr id="55" name="CustomShape 17"/>
          <p:cNvSpPr/>
          <p:nvPr/>
        </p:nvSpPr>
        <p:spPr>
          <a:xfrm>
            <a:off x="4735440" y="1981080"/>
            <a:ext cx="380520" cy="360"/>
          </a:xfrm>
          <a:prstGeom prst="straightConnector1">
            <a:avLst/>
          </a:prstGeom>
          <a:noFill/>
          <a:ln w="9360">
            <a:solidFill>
              <a:srgbClr val="4a7ebb"/>
            </a:solidFill>
            <a:round/>
            <a:headEnd len="med" type="arrow" w="med"/>
            <a:tailEnd len="med" type="arrow" w="med"/>
          </a:ln>
        </p:spPr>
      </p:sp>
      <p:sp>
        <p:nvSpPr>
          <p:cNvPr id="56" name="CustomShape 18"/>
          <p:cNvSpPr/>
          <p:nvPr/>
        </p:nvSpPr>
        <p:spPr>
          <a:xfrm>
            <a:off x="4648320" y="2733480"/>
            <a:ext cx="853200" cy="834480"/>
          </a:xfrm>
          <a:prstGeom prst="rect">
            <a:avLst/>
          </a:prstGeom>
          <a:solidFill>
            <a:srgbClr val="4f81bd"/>
          </a:solidFill>
          <a:ln w="25560">
            <a:solidFill>
              <a:srgbClr val="3a5f8b"/>
            </a:solidFill>
            <a:round/>
          </a:ln>
        </p:spPr>
      </p:sp>
      <p:sp>
        <p:nvSpPr>
          <p:cNvPr id="57" name="CustomShape 19"/>
          <p:cNvSpPr/>
          <p:nvPr/>
        </p:nvSpPr>
        <p:spPr>
          <a:xfrm flipV="1">
            <a:off x="4025520" y="3742200"/>
            <a:ext cx="455760" cy="360"/>
          </a:xfrm>
          <a:prstGeom prst="straightConnector1">
            <a:avLst/>
          </a:prstGeom>
          <a:noFill/>
          <a:ln w="9360">
            <a:solidFill>
              <a:srgbClr val="4a7ebb"/>
            </a:solidFill>
            <a:round/>
            <a:headEnd len="med" type="arrow" w="med"/>
            <a:tailEnd len="med" type="arrow" w="med"/>
          </a:ln>
        </p:spPr>
      </p:sp>
      <p:sp>
        <p:nvSpPr>
          <p:cNvPr id="58" name="CustomShape 20"/>
          <p:cNvSpPr/>
          <p:nvPr/>
        </p:nvSpPr>
        <p:spPr>
          <a:xfrm>
            <a:off x="5648760" y="3764880"/>
            <a:ext cx="713880" cy="394920"/>
          </a:xfrm>
          <a:prstGeom prst="rect">
            <a:avLst/>
          </a:prstGeom>
          <a:noFill/>
          <a:ln>
            <a:noFill/>
          </a:ln>
        </p:spPr>
        <p:txBody>
          <a:bodyPr bIns="45000" lIns="90000" rIns="90000" tIns="45000"/>
          <a:p>
            <a:pPr algn="ctr">
              <a:lnSpc>
                <a:spcPct val="100000"/>
              </a:lnSpc>
            </a:pPr>
            <a:r>
              <a:rPr lang="en-CA" sz="1000">
                <a:solidFill>
                  <a:srgbClr val="000000"/>
                </a:solidFill>
                <a:latin typeface="Calibri"/>
              </a:rPr>
              <a:t>22 7/8”</a:t>
            </a:r>
            <a:endParaRPr/>
          </a:p>
          <a:p>
            <a:pPr algn="ctr">
              <a:lnSpc>
                <a:spcPct val="100000"/>
              </a:lnSpc>
            </a:pPr>
            <a:endParaRPr/>
          </a:p>
        </p:txBody>
      </p:sp>
      <p:sp>
        <p:nvSpPr>
          <p:cNvPr id="59" name="CustomShape 21"/>
          <p:cNvSpPr/>
          <p:nvPr/>
        </p:nvSpPr>
        <p:spPr>
          <a:xfrm>
            <a:off x="4864320" y="2895840"/>
            <a:ext cx="151920" cy="151920"/>
          </a:xfrm>
          <a:prstGeom prst="ellipse">
            <a:avLst/>
          </a:prstGeom>
          <a:solidFill>
            <a:srgbClr val="4f81bd"/>
          </a:solidFill>
          <a:ln w="25560">
            <a:solidFill>
              <a:srgbClr val="3a5f8b"/>
            </a:solidFill>
            <a:round/>
          </a:ln>
        </p:spPr>
      </p:sp>
      <p:sp>
        <p:nvSpPr>
          <p:cNvPr id="60" name="CustomShape 22"/>
          <p:cNvSpPr/>
          <p:nvPr/>
        </p:nvSpPr>
        <p:spPr>
          <a:xfrm>
            <a:off x="4290480" y="1702800"/>
            <a:ext cx="432360" cy="394920"/>
          </a:xfrm>
          <a:prstGeom prst="rect">
            <a:avLst/>
          </a:prstGeom>
          <a:noFill/>
          <a:ln>
            <a:noFill/>
          </a:ln>
        </p:spPr>
        <p:txBody>
          <a:bodyPr bIns="45000" lIns="90000" rIns="90000" tIns="45000"/>
          <a:p>
            <a:pPr algn="ctr">
              <a:lnSpc>
                <a:spcPct val="100000"/>
              </a:lnSpc>
            </a:pPr>
            <a:r>
              <a:rPr lang="en-CA" sz="1000">
                <a:solidFill>
                  <a:srgbClr val="000000"/>
                </a:solidFill>
                <a:latin typeface="Calibri"/>
              </a:rPr>
              <a:t>12”</a:t>
            </a:r>
            <a:endParaRPr/>
          </a:p>
          <a:p>
            <a:pPr algn="ctr">
              <a:lnSpc>
                <a:spcPct val="100000"/>
              </a:lnSpc>
            </a:pPr>
            <a:endParaRPr/>
          </a:p>
        </p:txBody>
      </p:sp>
      <p:sp>
        <p:nvSpPr>
          <p:cNvPr id="61" name="CustomShape 23"/>
          <p:cNvSpPr/>
          <p:nvPr/>
        </p:nvSpPr>
        <p:spPr>
          <a:xfrm>
            <a:off x="4253760" y="1981080"/>
            <a:ext cx="481320" cy="360"/>
          </a:xfrm>
          <a:prstGeom prst="straightConnector1">
            <a:avLst/>
          </a:prstGeom>
          <a:noFill/>
          <a:ln w="9360">
            <a:solidFill>
              <a:srgbClr val="4a7ebb"/>
            </a:solidFill>
            <a:round/>
            <a:headEnd len="med" type="arrow" w="med"/>
            <a:tailEnd len="med" type="arrow" w="med"/>
          </a:ln>
        </p:spPr>
      </p:sp>
      <p:sp>
        <p:nvSpPr>
          <p:cNvPr id="62" name="CustomShape 24"/>
          <p:cNvSpPr/>
          <p:nvPr/>
        </p:nvSpPr>
        <p:spPr>
          <a:xfrm>
            <a:off x="4593960" y="2174040"/>
            <a:ext cx="533160" cy="212040"/>
          </a:xfrm>
          <a:prstGeom prst="rect">
            <a:avLst/>
          </a:prstGeom>
          <a:noFill/>
          <a:ln>
            <a:noFill/>
          </a:ln>
        </p:spPr>
        <p:txBody>
          <a:bodyPr bIns="45000" lIns="90000" rIns="90000" tIns="45000"/>
          <a:p>
            <a:pPr>
              <a:lnSpc>
                <a:spcPct val="100000"/>
              </a:lnSpc>
            </a:pPr>
            <a:r>
              <a:rPr lang="en-CA" sz="800">
                <a:solidFill>
                  <a:srgbClr val="000000"/>
                </a:solidFill>
                <a:latin typeface="Calibri"/>
              </a:rPr>
              <a:t>Burner</a:t>
            </a:r>
            <a:endParaRPr/>
          </a:p>
        </p:txBody>
      </p:sp>
      <p:sp>
        <p:nvSpPr>
          <p:cNvPr id="63" name="CustomShape 25"/>
          <p:cNvSpPr/>
          <p:nvPr/>
        </p:nvSpPr>
        <p:spPr>
          <a:xfrm>
            <a:off x="2901600" y="2135880"/>
            <a:ext cx="1239480" cy="242640"/>
          </a:xfrm>
          <a:prstGeom prst="rect">
            <a:avLst/>
          </a:prstGeom>
          <a:noFill/>
          <a:ln>
            <a:noFill/>
          </a:ln>
        </p:spPr>
        <p:txBody>
          <a:bodyPr bIns="45000" lIns="90000" rIns="90000" tIns="45000"/>
          <a:p>
            <a:pPr>
              <a:lnSpc>
                <a:spcPct val="100000"/>
              </a:lnSpc>
            </a:pPr>
            <a:r>
              <a:rPr lang="en-CA" sz="1000">
                <a:solidFill>
                  <a:srgbClr val="000000"/>
                </a:solidFill>
                <a:latin typeface="Calibri"/>
              </a:rPr>
              <a:t>Blaze Grill - Propane</a:t>
            </a:r>
            <a:endParaRPr/>
          </a:p>
        </p:txBody>
      </p:sp>
      <p:sp>
        <p:nvSpPr>
          <p:cNvPr id="64" name="CustomShape 26"/>
          <p:cNvSpPr/>
          <p:nvPr/>
        </p:nvSpPr>
        <p:spPr>
          <a:xfrm>
            <a:off x="5682240" y="2590920"/>
            <a:ext cx="587520" cy="987120"/>
          </a:xfrm>
          <a:prstGeom prst="rect">
            <a:avLst/>
          </a:prstGeom>
          <a:solidFill>
            <a:srgbClr val="4f81bd"/>
          </a:solidFill>
          <a:ln w="25560">
            <a:solidFill>
              <a:srgbClr val="3a5f8b"/>
            </a:solidFill>
            <a:round/>
          </a:ln>
        </p:spPr>
      </p:sp>
      <p:sp>
        <p:nvSpPr>
          <p:cNvPr id="65" name="CustomShape 27"/>
          <p:cNvSpPr/>
          <p:nvPr/>
        </p:nvSpPr>
        <p:spPr>
          <a:xfrm>
            <a:off x="5739120" y="3074040"/>
            <a:ext cx="533160" cy="394920"/>
          </a:xfrm>
          <a:prstGeom prst="rect">
            <a:avLst/>
          </a:prstGeom>
          <a:noFill/>
          <a:ln>
            <a:noFill/>
          </a:ln>
        </p:spPr>
        <p:txBody>
          <a:bodyPr bIns="45000" lIns="90000" rIns="90000" tIns="45000"/>
          <a:p>
            <a:pPr algn="ctr">
              <a:lnSpc>
                <a:spcPct val="100000"/>
              </a:lnSpc>
            </a:pPr>
            <a:r>
              <a:rPr lang="en-CA" sz="1000">
                <a:solidFill>
                  <a:srgbClr val="000000"/>
                </a:solidFill>
                <a:latin typeface="Calibri"/>
              </a:rPr>
              <a:t>Blaze Fridge</a:t>
            </a:r>
            <a:endParaRPr/>
          </a:p>
        </p:txBody>
      </p:sp>
      <p:sp>
        <p:nvSpPr>
          <p:cNvPr id="66" name="CustomShape 28"/>
          <p:cNvSpPr/>
          <p:nvPr/>
        </p:nvSpPr>
        <p:spPr>
          <a:xfrm>
            <a:off x="5193360" y="2896560"/>
            <a:ext cx="151920" cy="151920"/>
          </a:xfrm>
          <a:prstGeom prst="ellipse">
            <a:avLst/>
          </a:prstGeom>
          <a:solidFill>
            <a:srgbClr val="4f81bd"/>
          </a:solidFill>
          <a:ln w="25560">
            <a:solidFill>
              <a:srgbClr val="3a5f8b"/>
            </a:solidFill>
            <a:round/>
          </a:ln>
        </p:spPr>
      </p:sp>
      <p:sp>
        <p:nvSpPr>
          <p:cNvPr id="67" name="CustomShape 29"/>
          <p:cNvSpPr/>
          <p:nvPr/>
        </p:nvSpPr>
        <p:spPr>
          <a:xfrm flipV="1">
            <a:off x="4648320" y="3733920"/>
            <a:ext cx="797760" cy="8640"/>
          </a:xfrm>
          <a:prstGeom prst="straightConnector1">
            <a:avLst/>
          </a:prstGeom>
          <a:noFill/>
          <a:ln w="9360">
            <a:solidFill>
              <a:srgbClr val="4a7ebb"/>
            </a:solidFill>
            <a:round/>
            <a:headEnd len="med" type="arrow" w="med"/>
            <a:tailEnd len="med" type="arrow" w="med"/>
          </a:ln>
        </p:spPr>
      </p:sp>
      <p:sp>
        <p:nvSpPr>
          <p:cNvPr id="68" name="CustomShape 30"/>
          <p:cNvSpPr/>
          <p:nvPr/>
        </p:nvSpPr>
        <p:spPr>
          <a:xfrm>
            <a:off x="4463280" y="3740760"/>
            <a:ext cx="1218960" cy="394920"/>
          </a:xfrm>
          <a:prstGeom prst="rect">
            <a:avLst/>
          </a:prstGeom>
          <a:noFill/>
          <a:ln>
            <a:noFill/>
          </a:ln>
        </p:spPr>
        <p:txBody>
          <a:bodyPr bIns="45000" lIns="90000" rIns="90000" tIns="45000"/>
          <a:p>
            <a:pPr algn="ctr">
              <a:lnSpc>
                <a:spcPct val="100000"/>
              </a:lnSpc>
            </a:pPr>
            <a:r>
              <a:rPr lang="en-CA" sz="1000">
                <a:solidFill>
                  <a:srgbClr val="000000"/>
                </a:solidFill>
                <a:latin typeface="Calibri"/>
              </a:rPr>
              <a:t>28 1/4”</a:t>
            </a:r>
            <a:endParaRPr/>
          </a:p>
          <a:p>
            <a:pPr algn="ctr">
              <a:lnSpc>
                <a:spcPct val="100000"/>
              </a:lnSpc>
            </a:pPr>
            <a:endParaRPr/>
          </a:p>
        </p:txBody>
      </p:sp>
      <p:sp>
        <p:nvSpPr>
          <p:cNvPr id="69" name="CustomShape 31"/>
          <p:cNvSpPr/>
          <p:nvPr/>
        </p:nvSpPr>
        <p:spPr>
          <a:xfrm flipV="1">
            <a:off x="5675760" y="3754080"/>
            <a:ext cx="594000" cy="6480"/>
          </a:xfrm>
          <a:prstGeom prst="straightConnector1">
            <a:avLst/>
          </a:prstGeom>
          <a:noFill/>
          <a:ln w="9360">
            <a:solidFill>
              <a:srgbClr val="4a7ebb"/>
            </a:solidFill>
            <a:round/>
            <a:headEnd len="med" type="arrow" w="med"/>
            <a:tailEnd len="med" type="arrow" w="med"/>
          </a:ln>
        </p:spPr>
      </p:sp>
      <p:sp>
        <p:nvSpPr>
          <p:cNvPr id="70" name="CustomShape 32"/>
          <p:cNvSpPr/>
          <p:nvPr/>
        </p:nvSpPr>
        <p:spPr>
          <a:xfrm>
            <a:off x="2796480" y="3064320"/>
            <a:ext cx="533160" cy="394920"/>
          </a:xfrm>
          <a:prstGeom prst="rect">
            <a:avLst/>
          </a:prstGeom>
          <a:noFill/>
          <a:ln>
            <a:noFill/>
          </a:ln>
        </p:spPr>
        <p:txBody>
          <a:bodyPr bIns="45000" lIns="90000" rIns="90000" tIns="45000"/>
          <a:p>
            <a:pPr>
              <a:lnSpc>
                <a:spcPct val="100000"/>
              </a:lnSpc>
            </a:pPr>
            <a:r>
              <a:rPr lang="en-CA" sz="1000">
                <a:solidFill>
                  <a:srgbClr val="000000"/>
                </a:solidFill>
                <a:latin typeface="Calibri"/>
              </a:rPr>
              <a:t>Tank Access</a:t>
            </a:r>
            <a:endParaRPr/>
          </a:p>
        </p:txBody>
      </p:sp>
      <p:sp>
        <p:nvSpPr>
          <p:cNvPr id="71" name="CustomShape 33"/>
          <p:cNvSpPr/>
          <p:nvPr/>
        </p:nvSpPr>
        <p:spPr>
          <a:xfrm>
            <a:off x="3915360" y="3730680"/>
            <a:ext cx="701280" cy="394920"/>
          </a:xfrm>
          <a:prstGeom prst="rect">
            <a:avLst/>
          </a:prstGeom>
          <a:noFill/>
          <a:ln>
            <a:noFill/>
          </a:ln>
        </p:spPr>
        <p:txBody>
          <a:bodyPr bIns="45000" lIns="90000" rIns="90000" tIns="45000"/>
          <a:p>
            <a:pPr algn="ctr">
              <a:lnSpc>
                <a:spcPct val="100000"/>
              </a:lnSpc>
            </a:pPr>
            <a:r>
              <a:rPr lang="en-CA" sz="1000">
                <a:solidFill>
                  <a:srgbClr val="000000"/>
                </a:solidFill>
                <a:latin typeface="Calibri"/>
              </a:rPr>
              <a:t>11 3/8”</a:t>
            </a:r>
            <a:endParaRPr/>
          </a:p>
          <a:p>
            <a:pPr algn="ctr">
              <a:lnSpc>
                <a:spcPct val="100000"/>
              </a:lnSpc>
            </a:pPr>
            <a:endParaRPr/>
          </a:p>
        </p:txBody>
      </p:sp>
      <p:sp>
        <p:nvSpPr>
          <p:cNvPr id="72" name="CustomShape 34"/>
          <p:cNvSpPr/>
          <p:nvPr/>
        </p:nvSpPr>
        <p:spPr>
          <a:xfrm rot="18904800">
            <a:off x="1549440" y="2926800"/>
            <a:ext cx="380520" cy="169920"/>
          </a:xfrm>
          <a:prstGeom prst="parallelogram">
            <a:avLst>
              <a:gd fmla="val 25000" name="adj"/>
            </a:avLst>
          </a:prstGeom>
          <a:solidFill>
            <a:srgbClr val="4f81bd"/>
          </a:solidFill>
          <a:ln w="25560">
            <a:solidFill>
              <a:srgbClr val="3a5f8b"/>
            </a:solidFill>
            <a:round/>
          </a:ln>
        </p:spPr>
      </p:sp>
      <p:sp>
        <p:nvSpPr>
          <p:cNvPr id="73" name="CustomShape 35"/>
          <p:cNvSpPr/>
          <p:nvPr/>
        </p:nvSpPr>
        <p:spPr>
          <a:xfrm>
            <a:off x="734040" y="2520360"/>
            <a:ext cx="921600" cy="577080"/>
          </a:xfrm>
          <a:prstGeom prst="rect">
            <a:avLst/>
          </a:prstGeom>
          <a:noFill/>
          <a:ln>
            <a:noFill/>
          </a:ln>
        </p:spPr>
        <p:txBody>
          <a:bodyPr bIns="45000" lIns="90000" rIns="90000" tIns="45000"/>
          <a:p>
            <a:pPr algn="ctr">
              <a:lnSpc>
                <a:spcPct val="100000"/>
              </a:lnSpc>
            </a:pPr>
            <a:r>
              <a:rPr b="1" lang="en-CA" sz="800">
                <a:solidFill>
                  <a:srgbClr val="ff0000"/>
                </a:solidFill>
                <a:latin typeface="Calibri"/>
              </a:rPr>
              <a:t>Vent #1</a:t>
            </a:r>
            <a:endParaRPr/>
          </a:p>
          <a:p>
            <a:pPr algn="ctr">
              <a:lnSpc>
                <a:spcPct val="100000"/>
              </a:lnSpc>
            </a:pPr>
            <a:r>
              <a:rPr lang="en-CA" sz="800">
                <a:solidFill>
                  <a:srgbClr val="000000"/>
                </a:solidFill>
                <a:latin typeface="Calibri"/>
              </a:rPr>
              <a:t>Centered on left  side of unit near base </a:t>
            </a:r>
            <a:endParaRPr/>
          </a:p>
        </p:txBody>
      </p:sp>
      <p:sp>
        <p:nvSpPr>
          <p:cNvPr id="74" name="CustomShape 36"/>
          <p:cNvSpPr/>
          <p:nvPr/>
        </p:nvSpPr>
        <p:spPr>
          <a:xfrm>
            <a:off x="3314880" y="3083040"/>
            <a:ext cx="533160" cy="394920"/>
          </a:xfrm>
          <a:prstGeom prst="rect">
            <a:avLst/>
          </a:prstGeom>
          <a:noFill/>
          <a:ln>
            <a:noFill/>
          </a:ln>
        </p:spPr>
        <p:txBody>
          <a:bodyPr bIns="45000" lIns="90000" rIns="90000" tIns="45000"/>
          <a:p>
            <a:pPr>
              <a:lnSpc>
                <a:spcPct val="100000"/>
              </a:lnSpc>
            </a:pPr>
            <a:r>
              <a:rPr lang="en-CA" sz="1000">
                <a:solidFill>
                  <a:srgbClr val="000000"/>
                </a:solidFill>
                <a:latin typeface="Calibri"/>
              </a:rPr>
              <a:t>Tank Access</a:t>
            </a:r>
            <a:endParaRPr/>
          </a:p>
        </p:txBody>
      </p:sp>
      <p:sp>
        <p:nvSpPr>
          <p:cNvPr id="75" name="CustomShape 37"/>
          <p:cNvSpPr/>
          <p:nvPr/>
        </p:nvSpPr>
        <p:spPr>
          <a:xfrm>
            <a:off x="6451560" y="5181480"/>
            <a:ext cx="1890000" cy="759600"/>
          </a:xfrm>
          <a:prstGeom prst="rect">
            <a:avLst/>
          </a:prstGeom>
          <a:solidFill>
            <a:srgbClr val="4f81bd"/>
          </a:solidFill>
          <a:ln>
            <a:noFill/>
          </a:ln>
        </p:spPr>
        <p:txBody>
          <a:bodyPr bIns="45000" lIns="90000" rIns="90000" tIns="45000"/>
          <a:p>
            <a:pPr>
              <a:lnSpc>
                <a:spcPct val="100000"/>
              </a:lnSpc>
            </a:pPr>
            <a:r>
              <a:rPr lang="en-CA" sz="1200">
                <a:solidFill>
                  <a:srgbClr val="000000"/>
                </a:solidFill>
                <a:latin typeface="Calibri"/>
              </a:rPr>
              <a:t>Delivery: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r>
              <a:rPr lang="en-CA" sz="1200">
                <a:solidFill>
                  <a:srgbClr val="000000"/>
                </a:solidFill>
                <a:latin typeface="Calibri"/>
              </a:rPr>
              <a:t>Killingworth, CT 06419</a:t>
            </a:r>
            <a:endParaRPr/>
          </a:p>
          <a:p>
            <a:pPr>
              <a:lnSpc>
                <a:spcPct val="100000"/>
              </a:lnSpc>
            </a:pPr>
            <a:endParaRPr/>
          </a:p>
        </p:txBody>
      </p:sp>
      <p:sp>
        <p:nvSpPr>
          <p:cNvPr id="76" name="CustomShape 38"/>
          <p:cNvSpPr/>
          <p:nvPr/>
        </p:nvSpPr>
        <p:spPr>
          <a:xfrm>
            <a:off x="3979440" y="2821680"/>
            <a:ext cx="482760" cy="767880"/>
          </a:xfrm>
          <a:prstGeom prst="rect">
            <a:avLst/>
          </a:prstGeom>
          <a:solidFill>
            <a:srgbClr val="4f81bd"/>
          </a:solidFill>
          <a:ln w="25560">
            <a:solidFill>
              <a:srgbClr val="3a5f8b"/>
            </a:solidFill>
            <a:round/>
          </a:ln>
        </p:spPr>
      </p:sp>
      <p:sp>
        <p:nvSpPr>
          <p:cNvPr id="77" name="CustomShape 39"/>
          <p:cNvSpPr/>
          <p:nvPr/>
        </p:nvSpPr>
        <p:spPr>
          <a:xfrm>
            <a:off x="3882240" y="3009960"/>
            <a:ext cx="677880" cy="486000"/>
          </a:xfrm>
          <a:prstGeom prst="rect">
            <a:avLst/>
          </a:prstGeom>
          <a:noFill/>
          <a:ln>
            <a:noFill/>
          </a:ln>
        </p:spPr>
        <p:txBody>
          <a:bodyPr bIns="45000" lIns="90000" rIns="90000" tIns="45000"/>
          <a:p>
            <a:pPr algn="ctr">
              <a:lnSpc>
                <a:spcPct val="100000"/>
              </a:lnSpc>
            </a:pPr>
            <a:r>
              <a:rPr lang="en-CA" sz="800">
                <a:solidFill>
                  <a:srgbClr val="000000"/>
                </a:solidFill>
                <a:latin typeface="Calibri"/>
              </a:rPr>
              <a:t>Trash</a:t>
            </a:r>
            <a:endParaRPr/>
          </a:p>
          <a:p>
            <a:pPr algn="ctr">
              <a:lnSpc>
                <a:spcPct val="100000"/>
              </a:lnSpc>
            </a:pPr>
            <a:r>
              <a:rPr lang="en-CA" sz="800">
                <a:solidFill>
                  <a:srgbClr val="000000"/>
                </a:solidFill>
                <a:latin typeface="Calibri"/>
              </a:rPr>
              <a:t>(pull out)</a:t>
            </a:r>
            <a:endParaRPr/>
          </a:p>
          <a:p>
            <a:pPr algn="ctr">
              <a:lnSpc>
                <a:spcPct val="100000"/>
              </a:lnSpc>
            </a:pPr>
            <a:endParaRPr/>
          </a:p>
        </p:txBody>
      </p:sp>
      <p:sp>
        <p:nvSpPr>
          <p:cNvPr id="78" name="CustomShape 40"/>
          <p:cNvSpPr/>
          <p:nvPr/>
        </p:nvSpPr>
        <p:spPr>
          <a:xfrm>
            <a:off x="4137840" y="2867040"/>
            <a:ext cx="151920" cy="151920"/>
          </a:xfrm>
          <a:prstGeom prst="ellipse">
            <a:avLst/>
          </a:prstGeom>
          <a:solidFill>
            <a:srgbClr val="4f81bd"/>
          </a:solidFill>
          <a:ln w="25560">
            <a:solidFill>
              <a:srgbClr val="000000"/>
            </a:solidFill>
            <a:round/>
          </a:ln>
        </p:spPr>
      </p:sp>
      <p:sp>
        <p:nvSpPr>
          <p:cNvPr id="79" name="CustomShape 41"/>
          <p:cNvSpPr/>
          <p:nvPr/>
        </p:nvSpPr>
        <p:spPr>
          <a:xfrm>
            <a:off x="2468880" y="1689840"/>
            <a:ext cx="432360" cy="394920"/>
          </a:xfrm>
          <a:prstGeom prst="rect">
            <a:avLst/>
          </a:prstGeom>
          <a:noFill/>
          <a:ln>
            <a:noFill/>
          </a:ln>
        </p:spPr>
        <p:txBody>
          <a:bodyPr bIns="45000" lIns="90000" rIns="90000" tIns="45000"/>
          <a:p>
            <a:pPr algn="ctr">
              <a:lnSpc>
                <a:spcPct val="100000"/>
              </a:lnSpc>
            </a:pPr>
            <a:r>
              <a:rPr lang="en-CA" sz="1000">
                <a:solidFill>
                  <a:srgbClr val="000000"/>
                </a:solidFill>
                <a:latin typeface="Calibri"/>
              </a:rPr>
              <a:t>12”</a:t>
            </a:r>
            <a:endParaRPr/>
          </a:p>
          <a:p>
            <a:pPr algn="ctr">
              <a:lnSpc>
                <a:spcPct val="100000"/>
              </a:lnSpc>
            </a:pPr>
            <a:endParaRPr/>
          </a:p>
        </p:txBody>
      </p:sp>
      <p:sp>
        <p:nvSpPr>
          <p:cNvPr id="80" name="CustomShape 42"/>
          <p:cNvSpPr/>
          <p:nvPr/>
        </p:nvSpPr>
        <p:spPr>
          <a:xfrm>
            <a:off x="2391120" y="1971360"/>
            <a:ext cx="481320" cy="360"/>
          </a:xfrm>
          <a:prstGeom prst="straightConnector1">
            <a:avLst/>
          </a:prstGeom>
          <a:noFill/>
          <a:ln w="9360">
            <a:solidFill>
              <a:srgbClr val="4a7ebb"/>
            </a:solidFill>
            <a:round/>
            <a:headEnd len="med" type="arrow" w="med"/>
            <a:tailEnd len="med" type="arrow" w="med"/>
          </a:ln>
        </p:spPr>
      </p:sp>
      <p:sp>
        <p:nvSpPr>
          <p:cNvPr id="81" name="CustomShape 43"/>
          <p:cNvSpPr/>
          <p:nvPr/>
        </p:nvSpPr>
        <p:spPr>
          <a:xfrm>
            <a:off x="4629600" y="3039480"/>
            <a:ext cx="871560" cy="394920"/>
          </a:xfrm>
          <a:prstGeom prst="rect">
            <a:avLst/>
          </a:prstGeom>
          <a:noFill/>
          <a:ln>
            <a:noFill/>
          </a:ln>
        </p:spPr>
        <p:txBody>
          <a:bodyPr bIns="45000" lIns="90000" rIns="90000" tIns="45000"/>
          <a:p>
            <a:pPr algn="ctr">
              <a:lnSpc>
                <a:spcPct val="100000"/>
              </a:lnSpc>
            </a:pPr>
            <a:r>
              <a:rPr lang="en-CA" sz="1000">
                <a:solidFill>
                  <a:srgbClr val="000000"/>
                </a:solidFill>
                <a:latin typeface="Calibri"/>
              </a:rPr>
              <a:t>Enclosed Cabinet</a:t>
            </a:r>
            <a:endParaRPr/>
          </a:p>
        </p:txBody>
      </p:sp>
      <p:sp>
        <p:nvSpPr>
          <p:cNvPr id="82" name="CustomShape 44"/>
          <p:cNvSpPr/>
          <p:nvPr/>
        </p:nvSpPr>
        <p:spPr>
          <a:xfrm>
            <a:off x="5116320" y="1981080"/>
            <a:ext cx="1817640" cy="10800"/>
          </a:xfrm>
          <a:prstGeom prst="straightConnector1">
            <a:avLst/>
          </a:prstGeom>
          <a:noFill/>
          <a:ln w="9360">
            <a:solidFill>
              <a:srgbClr val="4a7ebb"/>
            </a:solidFill>
            <a:round/>
            <a:headEnd len="med" type="arrow" w="med"/>
            <a:tailEnd len="med" type="arrow" w="med"/>
          </a:ln>
        </p:spPr>
      </p:sp>
      <p:sp>
        <p:nvSpPr>
          <p:cNvPr id="83" name="CustomShape 45"/>
          <p:cNvSpPr/>
          <p:nvPr/>
        </p:nvSpPr>
        <p:spPr>
          <a:xfrm>
            <a:off x="2391120" y="1612800"/>
            <a:ext cx="2724840" cy="360"/>
          </a:xfrm>
          <a:prstGeom prst="straightConnector1">
            <a:avLst/>
          </a:prstGeom>
          <a:noFill/>
          <a:ln w="9360">
            <a:solidFill>
              <a:srgbClr val="4a7ebb"/>
            </a:solidFill>
            <a:round/>
            <a:headEnd len="med" type="arrow" w="med"/>
            <a:tailEnd len="med" type="arrow" w="med"/>
          </a:ln>
        </p:spPr>
      </p:sp>
      <p:sp>
        <p:nvSpPr>
          <p:cNvPr id="84" name="CustomShape 46"/>
          <p:cNvSpPr/>
          <p:nvPr/>
        </p:nvSpPr>
        <p:spPr>
          <a:xfrm>
            <a:off x="2234880" y="4316760"/>
            <a:ext cx="1504440" cy="242640"/>
          </a:xfrm>
          <a:prstGeom prst="rect">
            <a:avLst/>
          </a:prstGeom>
          <a:noFill/>
          <a:ln>
            <a:noFill/>
          </a:ln>
        </p:spPr>
        <p:txBody>
          <a:bodyPr bIns="45000" lIns="90000" rIns="90000" tIns="45000"/>
          <a:p>
            <a:pPr algn="ctr">
              <a:lnSpc>
                <a:spcPct val="100000"/>
              </a:lnSpc>
            </a:pPr>
            <a:r>
              <a:rPr b="1" lang="en-CA" sz="1000">
                <a:solidFill>
                  <a:srgbClr val="ff0000"/>
                </a:solidFill>
                <a:latin typeface="Calibri"/>
              </a:rPr>
              <a:t>Total Length: 10ft (120”)</a:t>
            </a:r>
            <a:endParaRPr/>
          </a:p>
        </p:txBody>
      </p:sp>
      <p:sp>
        <p:nvSpPr>
          <p:cNvPr id="85" name="Line 47"/>
          <p:cNvSpPr/>
          <p:nvPr/>
        </p:nvSpPr>
        <p:spPr>
          <a:xfrm>
            <a:off x="5115960" y="2705040"/>
            <a:ext cx="0" cy="838080"/>
          </a:xfrm>
          <a:prstGeom prst="line">
            <a:avLst/>
          </a:prstGeom>
          <a:ln w="9360">
            <a:solidFill>
              <a:srgbClr val="000000"/>
            </a:solidFill>
            <a:round/>
          </a:ln>
        </p:spPr>
      </p:sp>
      <p:sp>
        <p:nvSpPr>
          <p:cNvPr id="86" name="CustomShape 48"/>
          <p:cNvSpPr/>
          <p:nvPr/>
        </p:nvSpPr>
        <p:spPr>
          <a:xfrm>
            <a:off x="3250440" y="1396080"/>
            <a:ext cx="1218960" cy="242640"/>
          </a:xfrm>
          <a:prstGeom prst="rect">
            <a:avLst/>
          </a:prstGeom>
          <a:noFill/>
          <a:ln>
            <a:noFill/>
          </a:ln>
        </p:spPr>
        <p:txBody>
          <a:bodyPr bIns="45000" lIns="90000" rIns="90000" tIns="45000"/>
          <a:p>
            <a:pPr algn="ctr">
              <a:lnSpc>
                <a:spcPct val="100000"/>
              </a:lnSpc>
            </a:pPr>
            <a:r>
              <a:rPr lang="en-CA" sz="1000">
                <a:solidFill>
                  <a:srgbClr val="000000"/>
                </a:solidFill>
                <a:latin typeface="Calibri"/>
              </a:rPr>
              <a:t>65.375”</a:t>
            </a:r>
            <a:endParaRPr/>
          </a:p>
        </p:txBody>
      </p:sp>
      <p:sp>
        <p:nvSpPr>
          <p:cNvPr id="87" name="CustomShape 49"/>
          <p:cNvSpPr/>
          <p:nvPr/>
        </p:nvSpPr>
        <p:spPr>
          <a:xfrm>
            <a:off x="2796480" y="4046400"/>
            <a:ext cx="3473280" cy="360"/>
          </a:xfrm>
          <a:prstGeom prst="straightConnector1">
            <a:avLst/>
          </a:prstGeom>
          <a:noFill/>
          <a:ln w="9360">
            <a:solidFill>
              <a:srgbClr val="4a7ebb"/>
            </a:solidFill>
            <a:round/>
            <a:headEnd len="med" type="arrow" w="med"/>
            <a:tailEnd len="med" type="arrow" w="med"/>
          </a:ln>
        </p:spPr>
      </p:sp>
      <p:sp>
        <p:nvSpPr>
          <p:cNvPr id="88" name="CustomShape 50"/>
          <p:cNvSpPr/>
          <p:nvPr/>
        </p:nvSpPr>
        <p:spPr>
          <a:xfrm>
            <a:off x="2718000" y="4022640"/>
            <a:ext cx="3680280" cy="242640"/>
          </a:xfrm>
          <a:prstGeom prst="rect">
            <a:avLst/>
          </a:prstGeom>
          <a:noFill/>
          <a:ln>
            <a:noFill/>
          </a:ln>
        </p:spPr>
        <p:txBody>
          <a:bodyPr bIns="45000" lIns="90000" rIns="90000" tIns="45000"/>
          <a:p>
            <a:pPr algn="ctr">
              <a:lnSpc>
                <a:spcPct val="100000"/>
              </a:lnSpc>
            </a:pPr>
            <a:r>
              <a:rPr lang="en-CA" sz="1000">
                <a:solidFill>
                  <a:srgbClr val="000000"/>
                </a:solidFill>
                <a:latin typeface="Calibri"/>
              </a:rPr>
              <a:t>All inserts 94” (</a:t>
            </a:r>
            <a:r>
              <a:rPr b="1" lang="en-CA" sz="1000">
                <a:solidFill>
                  <a:srgbClr val="000000"/>
                </a:solidFill>
                <a:latin typeface="Calibri"/>
              </a:rPr>
              <a:t>includes 2” spacing between each insert &amp; fridge</a:t>
            </a:r>
            <a:r>
              <a:rPr lang="en-CA" sz="1000">
                <a:solidFill>
                  <a:srgbClr val="000000"/>
                </a:solidFill>
                <a:latin typeface="Calibri"/>
              </a:rPr>
              <a:t>)</a:t>
            </a:r>
            <a:endParaRPr/>
          </a:p>
        </p:txBody>
      </p:sp>
      <p:sp>
        <p:nvSpPr>
          <p:cNvPr id="89" name="CustomShape 51"/>
          <p:cNvSpPr/>
          <p:nvPr/>
        </p:nvSpPr>
        <p:spPr>
          <a:xfrm>
            <a:off x="7086600" y="2013120"/>
            <a:ext cx="360" cy="1226160"/>
          </a:xfrm>
          <a:prstGeom prst="straightConnector1">
            <a:avLst/>
          </a:prstGeom>
          <a:noFill/>
          <a:ln w="9360">
            <a:solidFill>
              <a:srgbClr val="4a7ebb"/>
            </a:solidFill>
            <a:round/>
            <a:headEnd len="med" type="arrow" w="med"/>
            <a:tailEnd len="med" type="arrow" w="med"/>
          </a:ln>
        </p:spPr>
      </p:sp>
      <p:sp>
        <p:nvSpPr>
          <p:cNvPr id="90" name="CustomShape 52"/>
          <p:cNvSpPr/>
          <p:nvPr/>
        </p:nvSpPr>
        <p:spPr>
          <a:xfrm>
            <a:off x="6959880" y="2818440"/>
            <a:ext cx="713880" cy="699480"/>
          </a:xfrm>
          <a:prstGeom prst="rect">
            <a:avLst/>
          </a:prstGeom>
          <a:noFill/>
          <a:ln>
            <a:noFill/>
          </a:ln>
        </p:spPr>
        <p:txBody>
          <a:bodyPr bIns="45000" lIns="90000" rIns="90000" tIns="45000"/>
          <a:p>
            <a:pPr algn="ctr">
              <a:lnSpc>
                <a:spcPct val="100000"/>
              </a:lnSpc>
            </a:pPr>
            <a:r>
              <a:rPr lang="en-CA" sz="1000">
                <a:solidFill>
                  <a:srgbClr val="000000"/>
                </a:solidFill>
                <a:latin typeface="Calibri"/>
              </a:rPr>
              <a:t>Unit Height</a:t>
            </a:r>
            <a:endParaRPr/>
          </a:p>
          <a:p>
            <a:pPr algn="ctr">
              <a:lnSpc>
                <a:spcPct val="100000"/>
              </a:lnSpc>
            </a:pPr>
            <a:r>
              <a:rPr lang="en-CA" sz="1000">
                <a:solidFill>
                  <a:srgbClr val="000000"/>
                </a:solidFill>
                <a:latin typeface="Calibri"/>
              </a:rPr>
              <a:t>36.5”</a:t>
            </a:r>
            <a:endParaRPr/>
          </a:p>
          <a:p>
            <a:pPr algn="ctr">
              <a:lnSpc>
                <a:spcPct val="100000"/>
              </a:lnSpc>
            </a:pPr>
            <a:endParaRPr/>
          </a:p>
        </p:txBody>
      </p:sp>
      <p:sp>
        <p:nvSpPr>
          <p:cNvPr id="91" name="CustomShape 53"/>
          <p:cNvSpPr/>
          <p:nvPr/>
        </p:nvSpPr>
        <p:spPr>
          <a:xfrm>
            <a:off x="5481000" y="2800440"/>
            <a:ext cx="228240" cy="360"/>
          </a:xfrm>
          <a:prstGeom prst="straightConnector1">
            <a:avLst/>
          </a:prstGeom>
          <a:noFill/>
          <a:ln w="9360">
            <a:solidFill>
              <a:srgbClr val="ffff00"/>
            </a:solidFill>
            <a:round/>
            <a:headEnd len="med" type="arrow" w="med"/>
            <a:tailEnd len="med" type="arrow" w="med"/>
          </a:ln>
        </p:spPr>
      </p:sp>
      <p:sp>
        <p:nvSpPr>
          <p:cNvPr id="92" name="CustomShape 54"/>
          <p:cNvSpPr/>
          <p:nvPr/>
        </p:nvSpPr>
        <p:spPr>
          <a:xfrm>
            <a:off x="4446360" y="2940480"/>
            <a:ext cx="228240" cy="360"/>
          </a:xfrm>
          <a:prstGeom prst="straightConnector1">
            <a:avLst/>
          </a:prstGeom>
          <a:noFill/>
          <a:ln w="9360">
            <a:solidFill>
              <a:srgbClr val="ffff00"/>
            </a:solidFill>
            <a:round/>
            <a:headEnd len="med" type="arrow" w="med"/>
            <a:tailEnd len="med" type="arrow" w="med"/>
          </a:ln>
        </p:spPr>
      </p:sp>
      <p:sp>
        <p:nvSpPr>
          <p:cNvPr id="93" name="CustomShape 55"/>
          <p:cNvSpPr/>
          <p:nvPr/>
        </p:nvSpPr>
        <p:spPr>
          <a:xfrm>
            <a:off x="3777840" y="2957040"/>
            <a:ext cx="228240" cy="360"/>
          </a:xfrm>
          <a:prstGeom prst="straightConnector1">
            <a:avLst/>
          </a:prstGeom>
          <a:noFill/>
          <a:ln w="9360">
            <a:solidFill>
              <a:srgbClr val="ffff00"/>
            </a:solidFill>
            <a:round/>
            <a:headEnd len="med" type="arrow" w="med"/>
            <a:tailEnd len="med" type="arrow" w="med"/>
          </a:ln>
        </p:spPr>
      </p:sp>
      <p:sp>
        <p:nvSpPr>
          <p:cNvPr id="94" name="CustomShape 56"/>
          <p:cNvSpPr/>
          <p:nvPr/>
        </p:nvSpPr>
        <p:spPr>
          <a:xfrm>
            <a:off x="3713040" y="2946240"/>
            <a:ext cx="432360" cy="212040"/>
          </a:xfrm>
          <a:prstGeom prst="rect">
            <a:avLst/>
          </a:prstGeom>
          <a:noFill/>
          <a:ln>
            <a:noFill/>
          </a:ln>
        </p:spPr>
        <p:txBody>
          <a:bodyPr bIns="45000" lIns="90000" rIns="90000" tIns="45000"/>
          <a:p>
            <a:pPr algn="ctr">
              <a:lnSpc>
                <a:spcPct val="100000"/>
              </a:lnSpc>
            </a:pPr>
            <a:r>
              <a:rPr lang="en-CA" sz="800">
                <a:solidFill>
                  <a:srgbClr val="ffff00"/>
                </a:solidFill>
                <a:latin typeface="Calibri"/>
              </a:rPr>
              <a:t>2”</a:t>
            </a:r>
            <a:endParaRPr/>
          </a:p>
        </p:txBody>
      </p:sp>
      <p:sp>
        <p:nvSpPr>
          <p:cNvPr id="95" name="CustomShape 57"/>
          <p:cNvSpPr/>
          <p:nvPr/>
        </p:nvSpPr>
        <p:spPr>
          <a:xfrm>
            <a:off x="5362560" y="2787120"/>
            <a:ext cx="432360" cy="212040"/>
          </a:xfrm>
          <a:prstGeom prst="rect">
            <a:avLst/>
          </a:prstGeom>
          <a:noFill/>
          <a:ln>
            <a:noFill/>
          </a:ln>
        </p:spPr>
        <p:txBody>
          <a:bodyPr bIns="45000" lIns="90000" rIns="90000" tIns="45000"/>
          <a:p>
            <a:pPr algn="ctr">
              <a:lnSpc>
                <a:spcPct val="100000"/>
              </a:lnSpc>
            </a:pPr>
            <a:r>
              <a:rPr lang="en-CA" sz="800">
                <a:solidFill>
                  <a:srgbClr val="ffff00"/>
                </a:solidFill>
                <a:latin typeface="Calibri"/>
              </a:rPr>
              <a:t>2”</a:t>
            </a:r>
            <a:endParaRPr/>
          </a:p>
        </p:txBody>
      </p:sp>
      <p:sp>
        <p:nvSpPr>
          <p:cNvPr id="96" name="CustomShape 58"/>
          <p:cNvSpPr/>
          <p:nvPr/>
        </p:nvSpPr>
        <p:spPr>
          <a:xfrm>
            <a:off x="4377600" y="2940480"/>
            <a:ext cx="432360" cy="212040"/>
          </a:xfrm>
          <a:prstGeom prst="rect">
            <a:avLst/>
          </a:prstGeom>
          <a:noFill/>
          <a:ln>
            <a:noFill/>
          </a:ln>
        </p:spPr>
        <p:txBody>
          <a:bodyPr bIns="45000" lIns="90000" rIns="90000" tIns="45000"/>
          <a:p>
            <a:pPr algn="ctr">
              <a:lnSpc>
                <a:spcPct val="100000"/>
              </a:lnSpc>
            </a:pPr>
            <a:r>
              <a:rPr lang="en-CA" sz="800">
                <a:solidFill>
                  <a:srgbClr val="ffff00"/>
                </a:solidFill>
                <a:latin typeface="Calibri"/>
              </a:rPr>
              <a:t>2”</a:t>
            </a:r>
            <a:endParaRPr/>
          </a:p>
        </p:txBody>
      </p:sp>
      <p:sp>
        <p:nvSpPr>
          <p:cNvPr id="97" name="CustomShape 59"/>
          <p:cNvSpPr/>
          <p:nvPr/>
        </p:nvSpPr>
        <p:spPr>
          <a:xfrm rot="19386000">
            <a:off x="6660720" y="2426040"/>
            <a:ext cx="215280" cy="112680"/>
          </a:xfrm>
          <a:prstGeom prst="rect">
            <a:avLst/>
          </a:prstGeom>
          <a:solidFill>
            <a:srgbClr val="4f81bd"/>
          </a:solidFill>
          <a:ln w="25560">
            <a:solidFill>
              <a:srgbClr val="3a5f8b"/>
            </a:solidFill>
            <a:round/>
          </a:ln>
        </p:spPr>
      </p:sp>
      <p:sp>
        <p:nvSpPr>
          <p:cNvPr id="98" name="CustomShape 60"/>
          <p:cNvSpPr/>
          <p:nvPr/>
        </p:nvSpPr>
        <p:spPr>
          <a:xfrm>
            <a:off x="7112520" y="2216880"/>
            <a:ext cx="720360" cy="242640"/>
          </a:xfrm>
          <a:prstGeom prst="rect">
            <a:avLst/>
          </a:prstGeom>
          <a:noFill/>
          <a:ln>
            <a:noFill/>
          </a:ln>
        </p:spPr>
        <p:txBody>
          <a:bodyPr bIns="45000" lIns="90000" rIns="90000" tIns="45000"/>
          <a:p>
            <a:pPr algn="ctr">
              <a:lnSpc>
                <a:spcPct val="100000"/>
              </a:lnSpc>
            </a:pPr>
            <a:r>
              <a:rPr lang="en-CA" sz="1000">
                <a:solidFill>
                  <a:srgbClr val="000000"/>
                </a:solidFill>
                <a:latin typeface="Calibri"/>
              </a:rPr>
              <a:t>3.08” (L)</a:t>
            </a:r>
            <a:endParaRPr/>
          </a:p>
        </p:txBody>
      </p:sp>
      <p:sp>
        <p:nvSpPr>
          <p:cNvPr id="99" name="CustomShape 61"/>
          <p:cNvSpPr/>
          <p:nvPr/>
        </p:nvSpPr>
        <p:spPr>
          <a:xfrm flipH="1">
            <a:off x="6761160" y="2399760"/>
            <a:ext cx="477360" cy="360"/>
          </a:xfrm>
          <a:prstGeom prst="straightConnector1">
            <a:avLst/>
          </a:prstGeom>
          <a:noFill/>
          <a:ln w="22320">
            <a:solidFill>
              <a:srgbClr val="4a7ebb"/>
            </a:solidFill>
            <a:round/>
            <a:tailEnd len="med" type="arrow" w="med"/>
          </a:ln>
        </p:spPr>
      </p:sp>
      <p:sp>
        <p:nvSpPr>
          <p:cNvPr id="100" name="CustomShape 62"/>
          <p:cNvSpPr/>
          <p:nvPr/>
        </p:nvSpPr>
        <p:spPr>
          <a:xfrm flipV="1">
            <a:off x="5016600" y="2124360"/>
            <a:ext cx="110160" cy="312120"/>
          </a:xfrm>
          <a:prstGeom prst="straightConnector1">
            <a:avLst/>
          </a:prstGeom>
          <a:noFill/>
          <a:ln w="15840">
            <a:solidFill>
              <a:srgbClr val="ffff00"/>
            </a:solidFill>
            <a:round/>
            <a:tailEnd len="med" type="arrow" w="med"/>
          </a:ln>
        </p:spPr>
      </p:sp>
      <p:sp>
        <p:nvSpPr>
          <p:cNvPr id="101" name="CustomShape 63"/>
          <p:cNvSpPr/>
          <p:nvPr/>
        </p:nvSpPr>
        <p:spPr>
          <a:xfrm>
            <a:off x="4925880" y="2181240"/>
            <a:ext cx="607320" cy="364320"/>
          </a:xfrm>
          <a:prstGeom prst="rect">
            <a:avLst/>
          </a:prstGeom>
          <a:noFill/>
          <a:ln>
            <a:noFill/>
          </a:ln>
        </p:spPr>
        <p:txBody>
          <a:bodyPr bIns="45000" lIns="90000" rIns="90000" tIns="45000"/>
          <a:p>
            <a:pPr algn="ctr">
              <a:lnSpc>
                <a:spcPct val="100000"/>
              </a:lnSpc>
            </a:pPr>
            <a:r>
              <a:rPr lang="en-CA" sz="800">
                <a:solidFill>
                  <a:srgbClr val="ffff00"/>
                </a:solidFill>
                <a:latin typeface="Calibri"/>
              </a:rPr>
              <a:t>20 3/4</a:t>
            </a:r>
            <a:r>
              <a:rPr lang="en-CA" sz="800">
                <a:solidFill>
                  <a:srgbClr val="000000"/>
                </a:solidFill>
                <a:latin typeface="Calibri"/>
              </a:rPr>
              <a:t>”</a:t>
            </a:r>
            <a:endParaRPr/>
          </a:p>
          <a:p>
            <a:pPr algn="ctr">
              <a:lnSpc>
                <a:spcPct val="100000"/>
              </a:lnSpc>
            </a:pPr>
            <a:endParaRPr/>
          </a:p>
        </p:txBody>
      </p:sp>
      <p:sp>
        <p:nvSpPr>
          <p:cNvPr id="102" name="CustomShape 64"/>
          <p:cNvSpPr/>
          <p:nvPr/>
        </p:nvSpPr>
        <p:spPr>
          <a:xfrm>
            <a:off x="7000200" y="2458800"/>
            <a:ext cx="837720" cy="242640"/>
          </a:xfrm>
          <a:prstGeom prst="rect">
            <a:avLst/>
          </a:prstGeom>
          <a:noFill/>
          <a:ln>
            <a:noFill/>
          </a:ln>
        </p:spPr>
        <p:txBody>
          <a:bodyPr bIns="45000" lIns="90000" rIns="90000" tIns="45000"/>
          <a:p>
            <a:pPr algn="ctr">
              <a:lnSpc>
                <a:spcPct val="100000"/>
              </a:lnSpc>
            </a:pPr>
            <a:r>
              <a:rPr lang="en-CA" sz="1000">
                <a:solidFill>
                  <a:srgbClr val="000000"/>
                </a:solidFill>
                <a:latin typeface="Calibri"/>
              </a:rPr>
              <a:t>2.265” (h) </a:t>
            </a:r>
            <a:endParaRPr/>
          </a:p>
        </p:txBody>
      </p:sp>
      <p:sp>
        <p:nvSpPr>
          <p:cNvPr id="103" name="CustomShape 65"/>
          <p:cNvSpPr/>
          <p:nvPr/>
        </p:nvSpPr>
        <p:spPr>
          <a:xfrm flipH="1">
            <a:off x="6693840" y="2534400"/>
            <a:ext cx="477360" cy="360"/>
          </a:xfrm>
          <a:prstGeom prst="straightConnector1">
            <a:avLst/>
          </a:prstGeom>
          <a:noFill/>
          <a:ln w="22320">
            <a:solidFill>
              <a:srgbClr val="4a7ebb"/>
            </a:solidFill>
            <a:round/>
            <a:tailEnd len="med" type="arrow" w="med"/>
          </a:ln>
        </p:spPr>
      </p:sp>
      <p:sp>
        <p:nvSpPr>
          <p:cNvPr id="104" name="CustomShape 66"/>
          <p:cNvSpPr/>
          <p:nvPr/>
        </p:nvSpPr>
        <p:spPr>
          <a:xfrm>
            <a:off x="7787880" y="2310120"/>
            <a:ext cx="760320" cy="333720"/>
          </a:xfrm>
          <a:prstGeom prst="rect">
            <a:avLst/>
          </a:prstGeom>
          <a:noFill/>
          <a:ln>
            <a:noFill/>
          </a:ln>
        </p:spPr>
        <p:txBody>
          <a:bodyPr bIns="45000" lIns="90000" rIns="90000" tIns="45000"/>
          <a:p>
            <a:pPr algn="ctr">
              <a:lnSpc>
                <a:spcPct val="100000"/>
              </a:lnSpc>
            </a:pPr>
            <a:r>
              <a:rPr lang="en-CA" sz="800">
                <a:solidFill>
                  <a:srgbClr val="000000"/>
                </a:solidFill>
                <a:latin typeface="Calibri"/>
              </a:rPr>
              <a:t>Electric box (1 gang)</a:t>
            </a:r>
            <a:endParaRPr/>
          </a:p>
        </p:txBody>
      </p:sp>
      <p:sp>
        <p:nvSpPr>
          <p:cNvPr id="105" name="CustomShape 67"/>
          <p:cNvSpPr/>
          <p:nvPr/>
        </p:nvSpPr>
        <p:spPr>
          <a:xfrm>
            <a:off x="7662600" y="2176200"/>
            <a:ext cx="250200" cy="623880"/>
          </a:xfrm>
          <a:prstGeom prst="rightBrace">
            <a:avLst>
              <a:gd fmla="val 8333" name="adj1"/>
              <a:gd fmla="val 50000" name="adj2"/>
            </a:avLst>
          </a:prstGeom>
          <a:noFill/>
          <a:ln w="9360">
            <a:solidFill>
              <a:srgbClr val="4a7ebb"/>
            </a:solidFill>
            <a:round/>
          </a:ln>
        </p:spPr>
      </p:sp>
      <p:sp>
        <p:nvSpPr>
          <p:cNvPr id="106" name="CustomShape 68"/>
          <p:cNvSpPr/>
          <p:nvPr/>
        </p:nvSpPr>
        <p:spPr>
          <a:xfrm>
            <a:off x="1246680" y="3086640"/>
            <a:ext cx="311040" cy="394920"/>
          </a:xfrm>
          <a:prstGeom prst="rect">
            <a:avLst/>
          </a:prstGeom>
          <a:noFill/>
          <a:ln>
            <a:noFill/>
          </a:ln>
        </p:spPr>
        <p:txBody>
          <a:bodyPr bIns="45000" lIns="90000" rIns="90000" tIns="45000"/>
          <a:p>
            <a:pPr algn="ctr">
              <a:lnSpc>
                <a:spcPct val="100000"/>
              </a:lnSpc>
            </a:pPr>
            <a:r>
              <a:rPr lang="en-CA" sz="1000">
                <a:solidFill>
                  <a:srgbClr val="000000"/>
                </a:solidFill>
                <a:latin typeface="Calibri"/>
              </a:rPr>
              <a:t>2”</a:t>
            </a:r>
            <a:endParaRPr/>
          </a:p>
          <a:p>
            <a:pPr algn="ctr">
              <a:lnSpc>
                <a:spcPct val="100000"/>
              </a:lnSpc>
            </a:pPr>
            <a:endParaRPr/>
          </a:p>
        </p:txBody>
      </p:sp>
      <p:sp>
        <p:nvSpPr>
          <p:cNvPr id="107" name="CustomShape 69"/>
          <p:cNvSpPr/>
          <p:nvPr/>
        </p:nvSpPr>
        <p:spPr>
          <a:xfrm flipV="1">
            <a:off x="1707120" y="3036960"/>
            <a:ext cx="227520" cy="284400"/>
          </a:xfrm>
          <a:prstGeom prst="straightConnector1">
            <a:avLst/>
          </a:prstGeom>
          <a:noFill/>
          <a:ln w="9360">
            <a:solidFill>
              <a:srgbClr val="4a7ebb"/>
            </a:solidFill>
            <a:round/>
            <a:headEnd len="med" type="arrow" w="med"/>
            <a:tailEnd len="med" type="arrow" w="med"/>
          </a:ln>
        </p:spPr>
      </p:sp>
      <p:sp>
        <p:nvSpPr>
          <p:cNvPr id="108" name="CustomShape 70"/>
          <p:cNvSpPr/>
          <p:nvPr/>
        </p:nvSpPr>
        <p:spPr>
          <a:xfrm flipH="1" flipV="1">
            <a:off x="1506600" y="3083400"/>
            <a:ext cx="48960" cy="242280"/>
          </a:xfrm>
          <a:prstGeom prst="straightConnector1">
            <a:avLst/>
          </a:prstGeom>
          <a:noFill/>
          <a:ln w="9360">
            <a:solidFill>
              <a:srgbClr val="4a7ebb"/>
            </a:solidFill>
            <a:round/>
            <a:headEnd len="med" type="arrow" w="med"/>
            <a:tailEnd len="med" type="arrow" w="med"/>
          </a:ln>
        </p:spPr>
      </p:sp>
      <p:sp>
        <p:nvSpPr>
          <p:cNvPr id="109" name="CustomShape 71"/>
          <p:cNvSpPr/>
          <p:nvPr/>
        </p:nvSpPr>
        <p:spPr>
          <a:xfrm>
            <a:off x="1659960" y="3056040"/>
            <a:ext cx="550080" cy="394920"/>
          </a:xfrm>
          <a:prstGeom prst="rect">
            <a:avLst/>
          </a:prstGeom>
          <a:noFill/>
          <a:ln>
            <a:noFill/>
          </a:ln>
        </p:spPr>
        <p:txBody>
          <a:bodyPr bIns="45000" lIns="90000" rIns="90000" tIns="45000"/>
          <a:p>
            <a:pPr algn="ctr">
              <a:lnSpc>
                <a:spcPct val="100000"/>
              </a:lnSpc>
            </a:pPr>
            <a:r>
              <a:rPr lang="en-CA" sz="1000">
                <a:solidFill>
                  <a:srgbClr val="000000"/>
                </a:solidFill>
                <a:latin typeface="Calibri"/>
              </a:rPr>
              <a:t>11”</a:t>
            </a:r>
            <a:endParaRPr/>
          </a:p>
          <a:p>
            <a:pPr algn="ctr">
              <a:lnSpc>
                <a:spcPct val="100000"/>
              </a:lnSpc>
            </a:pPr>
            <a:endParaRPr/>
          </a:p>
        </p:txBody>
      </p:sp>
      <p:sp>
        <p:nvSpPr>
          <p:cNvPr id="110" name="CustomShape 72"/>
          <p:cNvSpPr/>
          <p:nvPr/>
        </p:nvSpPr>
        <p:spPr>
          <a:xfrm>
            <a:off x="2210400" y="2563200"/>
            <a:ext cx="233640" cy="181800"/>
          </a:xfrm>
          <a:prstGeom prst="rect">
            <a:avLst/>
          </a:prstGeom>
          <a:solidFill>
            <a:srgbClr val="4f81bd"/>
          </a:solidFill>
          <a:ln w="25560">
            <a:solidFill>
              <a:srgbClr val="3a5f8b"/>
            </a:solidFill>
            <a:round/>
          </a:ln>
        </p:spPr>
      </p:sp>
      <p:sp>
        <p:nvSpPr>
          <p:cNvPr id="111" name="CustomShape 73"/>
          <p:cNvSpPr/>
          <p:nvPr/>
        </p:nvSpPr>
        <p:spPr>
          <a:xfrm>
            <a:off x="785160" y="1887120"/>
            <a:ext cx="760320" cy="333720"/>
          </a:xfrm>
          <a:prstGeom prst="rect">
            <a:avLst/>
          </a:prstGeom>
          <a:noFill/>
          <a:ln>
            <a:noFill/>
          </a:ln>
        </p:spPr>
        <p:txBody>
          <a:bodyPr bIns="45000" lIns="90000" rIns="90000" tIns="45000"/>
          <a:p>
            <a:pPr algn="ctr">
              <a:lnSpc>
                <a:spcPct val="100000"/>
              </a:lnSpc>
            </a:pPr>
            <a:r>
              <a:rPr lang="en-CA" sz="800">
                <a:solidFill>
                  <a:srgbClr val="000000"/>
                </a:solidFill>
                <a:latin typeface="Calibri"/>
              </a:rPr>
              <a:t>Electric box (2 gang)</a:t>
            </a:r>
            <a:endParaRPr/>
          </a:p>
        </p:txBody>
      </p:sp>
      <p:sp>
        <p:nvSpPr>
          <p:cNvPr id="112" name="CustomShape 74"/>
          <p:cNvSpPr/>
          <p:nvPr/>
        </p:nvSpPr>
        <p:spPr>
          <a:xfrm>
            <a:off x="1402560" y="2174040"/>
            <a:ext cx="807480" cy="429840"/>
          </a:xfrm>
          <a:prstGeom prst="straightConnector1">
            <a:avLst/>
          </a:prstGeom>
          <a:noFill/>
          <a:ln w="19080">
            <a:solidFill>
              <a:srgbClr val="4a7ebb"/>
            </a:solidFill>
            <a:round/>
            <a:tailEnd len="med" type="arrow" w="med"/>
          </a:ln>
        </p:spPr>
      </p:sp>
      <p:sp>
        <p:nvSpPr>
          <p:cNvPr id="113" name="CustomShape 75"/>
          <p:cNvSpPr/>
          <p:nvPr/>
        </p:nvSpPr>
        <p:spPr>
          <a:xfrm>
            <a:off x="2111040" y="2691000"/>
            <a:ext cx="432360" cy="212040"/>
          </a:xfrm>
          <a:prstGeom prst="rect">
            <a:avLst/>
          </a:prstGeom>
          <a:noFill/>
          <a:ln>
            <a:noFill/>
          </a:ln>
        </p:spPr>
        <p:txBody>
          <a:bodyPr bIns="45000" lIns="90000" rIns="90000" tIns="45000"/>
          <a:p>
            <a:pPr algn="ctr">
              <a:lnSpc>
                <a:spcPct val="100000"/>
              </a:lnSpc>
            </a:pPr>
            <a:r>
              <a:rPr lang="en-CA" sz="800">
                <a:solidFill>
                  <a:srgbClr val="ffff00"/>
                </a:solidFill>
                <a:latin typeface="Calibri"/>
              </a:rPr>
              <a:t>3.96”</a:t>
            </a:r>
            <a:endParaRPr/>
          </a:p>
        </p:txBody>
      </p:sp>
      <p:sp>
        <p:nvSpPr>
          <p:cNvPr id="114" name="CustomShape 76"/>
          <p:cNvSpPr/>
          <p:nvPr/>
        </p:nvSpPr>
        <p:spPr>
          <a:xfrm>
            <a:off x="2394360" y="2566800"/>
            <a:ext cx="432360" cy="212040"/>
          </a:xfrm>
          <a:prstGeom prst="rect">
            <a:avLst/>
          </a:prstGeom>
          <a:noFill/>
          <a:ln>
            <a:noFill/>
          </a:ln>
        </p:spPr>
        <p:txBody>
          <a:bodyPr bIns="45000" lIns="90000" rIns="90000" tIns="45000"/>
          <a:p>
            <a:pPr algn="ctr">
              <a:lnSpc>
                <a:spcPct val="100000"/>
              </a:lnSpc>
            </a:pPr>
            <a:r>
              <a:rPr lang="en-CA" sz="800">
                <a:solidFill>
                  <a:srgbClr val="ffff00"/>
                </a:solidFill>
                <a:latin typeface="Calibri"/>
              </a:rPr>
              <a:t>3.05”</a:t>
            </a:r>
            <a:endParaRPr/>
          </a:p>
        </p:txBody>
      </p:sp>
      <p:sp>
        <p:nvSpPr>
          <p:cNvPr id="115" name="CustomShape 77"/>
          <p:cNvSpPr/>
          <p:nvPr/>
        </p:nvSpPr>
        <p:spPr>
          <a:xfrm>
            <a:off x="6362640" y="2592360"/>
            <a:ext cx="360" cy="987840"/>
          </a:xfrm>
          <a:prstGeom prst="straightConnector1">
            <a:avLst/>
          </a:prstGeom>
          <a:noFill/>
          <a:ln w="12600">
            <a:solidFill>
              <a:srgbClr val="ffff00"/>
            </a:solidFill>
            <a:round/>
            <a:headEnd len="med" type="arrow" w="med"/>
            <a:tailEnd len="med" type="arrow" w="med"/>
          </a:ln>
        </p:spPr>
      </p:sp>
      <p:sp>
        <p:nvSpPr>
          <p:cNvPr id="116" name="CustomShape 78"/>
          <p:cNvSpPr/>
          <p:nvPr/>
        </p:nvSpPr>
        <p:spPr>
          <a:xfrm>
            <a:off x="6235200" y="2902320"/>
            <a:ext cx="432360" cy="333720"/>
          </a:xfrm>
          <a:prstGeom prst="rect">
            <a:avLst/>
          </a:prstGeom>
          <a:noFill/>
          <a:ln>
            <a:noFill/>
          </a:ln>
        </p:spPr>
        <p:txBody>
          <a:bodyPr bIns="45000" lIns="90000" rIns="90000" tIns="45000"/>
          <a:p>
            <a:pPr algn="ctr">
              <a:lnSpc>
                <a:spcPct val="100000"/>
              </a:lnSpc>
            </a:pPr>
            <a:r>
              <a:rPr lang="en-CA" sz="800">
                <a:solidFill>
                  <a:srgbClr val="ffff00"/>
                </a:solidFill>
                <a:latin typeface="Calibri"/>
              </a:rPr>
              <a:t>33 7/8”</a:t>
            </a:r>
            <a:endParaRPr/>
          </a:p>
        </p:txBody>
      </p:sp>
      <p:sp>
        <p:nvSpPr>
          <p:cNvPr id="117" name="CustomShape 79"/>
          <p:cNvSpPr/>
          <p:nvPr/>
        </p:nvSpPr>
        <p:spPr>
          <a:xfrm>
            <a:off x="685800" y="1143000"/>
            <a:ext cx="1249200" cy="577080"/>
          </a:xfrm>
          <a:prstGeom prst="rect">
            <a:avLst/>
          </a:prstGeom>
          <a:noFill/>
          <a:ln>
            <a:noFill/>
          </a:ln>
        </p:spPr>
        <p:txBody>
          <a:bodyPr bIns="45000" lIns="90000" rIns="90000" tIns="45000"/>
          <a:p>
            <a:pPr>
              <a:lnSpc>
                <a:spcPct val="100000"/>
              </a:lnSpc>
            </a:pPr>
            <a:r>
              <a:rPr b="1" lang="en-CA" sz="800">
                <a:solidFill>
                  <a:srgbClr val="ff0000"/>
                </a:solidFill>
                <a:latin typeface="Calibri"/>
              </a:rPr>
              <a:t>Vent (#2) </a:t>
            </a:r>
            <a:r>
              <a:rPr lang="en-CA" sz="800">
                <a:solidFill>
                  <a:srgbClr val="000000"/>
                </a:solidFill>
                <a:latin typeface="Calibri"/>
              </a:rPr>
              <a:t>2”h x 11” w cutout on back side of island near base below grill (for air circ)</a:t>
            </a:r>
            <a:endParaRPr/>
          </a:p>
        </p:txBody>
      </p:sp>
      <p:sp>
        <p:nvSpPr>
          <p:cNvPr id="118" name="CustomShape 80"/>
          <p:cNvSpPr/>
          <p:nvPr/>
        </p:nvSpPr>
        <p:spPr>
          <a:xfrm>
            <a:off x="1707120" y="1396080"/>
            <a:ext cx="1784520" cy="632880"/>
          </a:xfrm>
          <a:prstGeom prst="straightConnector1">
            <a:avLst/>
          </a:prstGeom>
          <a:noFill/>
          <a:ln w="9360">
            <a:solidFill>
              <a:srgbClr val="4a7ebb"/>
            </a:solidFill>
            <a:round/>
            <a:tailEnd len="med" type="arrow" w="med"/>
          </a:ln>
        </p:spPr>
      </p:sp>
      <p:sp>
        <p:nvSpPr>
          <p:cNvPr id="119" name="CustomShape 81"/>
          <p:cNvSpPr/>
          <p:nvPr/>
        </p:nvSpPr>
        <p:spPr>
          <a:xfrm flipV="1">
            <a:off x="2099520" y="3264480"/>
            <a:ext cx="696600" cy="9360"/>
          </a:xfrm>
          <a:prstGeom prst="straightConnector1">
            <a:avLst/>
          </a:prstGeom>
          <a:noFill/>
          <a:ln w="12600">
            <a:solidFill>
              <a:srgbClr val="ffff00"/>
            </a:solidFill>
            <a:round/>
            <a:headEnd len="med" type="arrow" w="med"/>
            <a:tailEnd len="med" type="arrow" w="med"/>
          </a:ln>
        </p:spPr>
      </p:sp>
      <p:sp>
        <p:nvSpPr>
          <p:cNvPr id="120" name="CustomShape 82"/>
          <p:cNvSpPr/>
          <p:nvPr/>
        </p:nvSpPr>
        <p:spPr>
          <a:xfrm>
            <a:off x="2285280" y="3067200"/>
            <a:ext cx="432360" cy="212040"/>
          </a:xfrm>
          <a:prstGeom prst="rect">
            <a:avLst/>
          </a:prstGeom>
          <a:noFill/>
          <a:ln>
            <a:noFill/>
          </a:ln>
        </p:spPr>
        <p:txBody>
          <a:bodyPr bIns="45000" lIns="90000" rIns="90000" tIns="45000"/>
          <a:p>
            <a:pPr algn="ctr">
              <a:lnSpc>
                <a:spcPct val="100000"/>
              </a:lnSpc>
            </a:pPr>
            <a:r>
              <a:rPr lang="en-CA" sz="800">
                <a:solidFill>
                  <a:srgbClr val="ffff00"/>
                </a:solidFill>
                <a:latin typeface="Calibri"/>
              </a:rPr>
              <a:t>14” ?</a:t>
            </a:r>
            <a:endParaRPr/>
          </a:p>
        </p:txBody>
      </p:sp>
      <p:sp>
        <p:nvSpPr>
          <p:cNvPr id="121" name="CustomShape 83"/>
          <p:cNvSpPr/>
          <p:nvPr/>
        </p:nvSpPr>
        <p:spPr>
          <a:xfrm>
            <a:off x="2363760" y="2406960"/>
            <a:ext cx="432360" cy="212040"/>
          </a:xfrm>
          <a:prstGeom prst="rect">
            <a:avLst/>
          </a:prstGeom>
          <a:noFill/>
          <a:ln>
            <a:noFill/>
          </a:ln>
        </p:spPr>
        <p:txBody>
          <a:bodyPr bIns="45000" lIns="90000" rIns="90000" tIns="45000"/>
          <a:p>
            <a:pPr algn="ctr">
              <a:lnSpc>
                <a:spcPct val="100000"/>
              </a:lnSpc>
            </a:pPr>
            <a:r>
              <a:rPr lang="en-CA" sz="800">
                <a:solidFill>
                  <a:srgbClr val="ffff00"/>
                </a:solidFill>
                <a:latin typeface="Calibri"/>
              </a:rPr>
              <a:t>3”</a:t>
            </a:r>
            <a:endParaRPr/>
          </a:p>
        </p:txBody>
      </p:sp>
      <p:sp>
        <p:nvSpPr>
          <p:cNvPr id="122" name="CustomShape 84"/>
          <p:cNvSpPr/>
          <p:nvPr/>
        </p:nvSpPr>
        <p:spPr>
          <a:xfrm>
            <a:off x="2473920" y="2412360"/>
            <a:ext cx="360" cy="212040"/>
          </a:xfrm>
          <a:prstGeom prst="straightConnector1">
            <a:avLst/>
          </a:prstGeom>
          <a:noFill/>
          <a:ln w="15840">
            <a:solidFill>
              <a:srgbClr val="ffff00"/>
            </a:solidFill>
            <a:round/>
            <a:headEnd len="med" type="arrow" w="med"/>
            <a:tailEnd len="med" type="arrow" w="med"/>
          </a:ln>
        </p:spPr>
      </p:sp>
      <p:sp>
        <p:nvSpPr>
          <p:cNvPr id="123" name="CustomShape 85"/>
          <p:cNvSpPr/>
          <p:nvPr/>
        </p:nvSpPr>
        <p:spPr>
          <a:xfrm>
            <a:off x="6328440" y="2248560"/>
            <a:ext cx="432360" cy="212040"/>
          </a:xfrm>
          <a:prstGeom prst="rect">
            <a:avLst/>
          </a:prstGeom>
          <a:noFill/>
          <a:ln>
            <a:noFill/>
          </a:ln>
        </p:spPr>
        <p:txBody>
          <a:bodyPr bIns="45000" lIns="90000" rIns="90000" tIns="45000"/>
          <a:p>
            <a:pPr algn="ctr">
              <a:lnSpc>
                <a:spcPct val="100000"/>
              </a:lnSpc>
            </a:pPr>
            <a:r>
              <a:rPr lang="en-CA" sz="800">
                <a:solidFill>
                  <a:srgbClr val="ffff00"/>
                </a:solidFill>
                <a:latin typeface="Calibri"/>
              </a:rPr>
              <a:t>3”</a:t>
            </a:r>
            <a:endParaRPr/>
          </a:p>
        </p:txBody>
      </p:sp>
      <p:sp>
        <p:nvSpPr>
          <p:cNvPr id="124" name="CustomShape 86"/>
          <p:cNvSpPr/>
          <p:nvPr/>
        </p:nvSpPr>
        <p:spPr>
          <a:xfrm>
            <a:off x="6667920" y="2300760"/>
            <a:ext cx="360" cy="212040"/>
          </a:xfrm>
          <a:prstGeom prst="straightConnector1">
            <a:avLst/>
          </a:prstGeom>
          <a:noFill/>
          <a:ln w="15840">
            <a:solidFill>
              <a:srgbClr val="ffff00"/>
            </a:solidFill>
            <a:round/>
            <a:headEnd len="med" type="arrow" w="med"/>
            <a:tailEnd len="med" type="arrow" w="med"/>
          </a:ln>
        </p:spPr>
      </p:sp>
      <p:sp>
        <p:nvSpPr>
          <p:cNvPr id="125" name="CustomShape 87"/>
          <p:cNvSpPr/>
          <p:nvPr/>
        </p:nvSpPr>
        <p:spPr>
          <a:xfrm>
            <a:off x="4136760" y="2204640"/>
            <a:ext cx="598320" cy="364320"/>
          </a:xfrm>
          <a:prstGeom prst="rect">
            <a:avLst/>
          </a:prstGeom>
          <a:noFill/>
          <a:ln>
            <a:noFill/>
          </a:ln>
        </p:spPr>
        <p:txBody>
          <a:bodyPr bIns="45000" lIns="90000" rIns="90000" tIns="45000"/>
          <a:p>
            <a:pPr algn="ctr">
              <a:lnSpc>
                <a:spcPct val="100000"/>
              </a:lnSpc>
            </a:pPr>
            <a:r>
              <a:rPr lang="en-CA" sz="800">
                <a:solidFill>
                  <a:srgbClr val="ffff00"/>
                </a:solidFill>
                <a:latin typeface="Calibri"/>
              </a:rPr>
              <a:t>21 1/4</a:t>
            </a:r>
            <a:r>
              <a:rPr lang="en-CA" sz="800">
                <a:solidFill>
                  <a:srgbClr val="000000"/>
                </a:solidFill>
                <a:latin typeface="Calibri"/>
              </a:rPr>
              <a:t>”</a:t>
            </a:r>
            <a:endParaRPr/>
          </a:p>
          <a:p>
            <a:pPr algn="ctr">
              <a:lnSpc>
                <a:spcPct val="100000"/>
              </a:lnSpc>
            </a:pPr>
            <a:endParaRPr/>
          </a:p>
        </p:txBody>
      </p:sp>
      <p:sp>
        <p:nvSpPr>
          <p:cNvPr id="126" name="CustomShape 88"/>
          <p:cNvSpPr/>
          <p:nvPr/>
        </p:nvSpPr>
        <p:spPr>
          <a:xfrm flipV="1">
            <a:off x="4179600" y="2120400"/>
            <a:ext cx="110160" cy="312120"/>
          </a:xfrm>
          <a:prstGeom prst="straightConnector1">
            <a:avLst/>
          </a:prstGeom>
          <a:noFill/>
          <a:ln w="15840">
            <a:solidFill>
              <a:srgbClr val="ffff00"/>
            </a:solidFill>
            <a:round/>
            <a:tailEnd len="med" type="arrow" w="med"/>
          </a:ln>
        </p:spPr>
      </p:sp>
      <p:sp>
        <p:nvSpPr>
          <p:cNvPr id="127" name="CustomShape 89"/>
          <p:cNvSpPr/>
          <p:nvPr/>
        </p:nvSpPr>
        <p:spPr>
          <a:xfrm>
            <a:off x="2718360" y="2438280"/>
            <a:ext cx="1325520" cy="187560"/>
          </a:xfrm>
          <a:prstGeom prst="rect">
            <a:avLst/>
          </a:prstGeom>
          <a:solidFill>
            <a:srgbClr val="4f81bd"/>
          </a:solidFill>
          <a:ln w="25560">
            <a:solidFill>
              <a:srgbClr val="3a5f8b"/>
            </a:solidFill>
            <a:round/>
          </a:ln>
        </p:spPr>
      </p:sp>
      <p:sp>
        <p:nvSpPr>
          <p:cNvPr id="128" name="CustomShape 90"/>
          <p:cNvSpPr/>
          <p:nvPr/>
        </p:nvSpPr>
        <p:spPr>
          <a:xfrm>
            <a:off x="4629600" y="2438280"/>
            <a:ext cx="295560" cy="209880"/>
          </a:xfrm>
          <a:prstGeom prst="rect">
            <a:avLst/>
          </a:prstGeom>
          <a:solidFill>
            <a:srgbClr val="4f81bd"/>
          </a:solidFill>
          <a:ln w="25560">
            <a:solidFill>
              <a:srgbClr val="3a5f8b"/>
            </a:solidFill>
            <a:round/>
          </a:ln>
        </p:spPr>
      </p:sp>
      <p:sp>
        <p:nvSpPr>
          <p:cNvPr id="129" name="CustomShape 91"/>
          <p:cNvSpPr/>
          <p:nvPr/>
        </p:nvSpPr>
        <p:spPr>
          <a:xfrm>
            <a:off x="4940280" y="2417400"/>
            <a:ext cx="360" cy="212040"/>
          </a:xfrm>
          <a:prstGeom prst="straightConnector1">
            <a:avLst/>
          </a:prstGeom>
          <a:noFill/>
          <a:ln w="15840">
            <a:solidFill>
              <a:srgbClr val="ffff00"/>
            </a:solidFill>
            <a:round/>
            <a:headEnd len="med" type="arrow" w="med"/>
            <a:tailEnd len="med" type="arrow" w="med"/>
          </a:ln>
        </p:spPr>
      </p:sp>
      <p:sp>
        <p:nvSpPr>
          <p:cNvPr id="130" name="CustomShape 92"/>
          <p:cNvSpPr/>
          <p:nvPr/>
        </p:nvSpPr>
        <p:spPr>
          <a:xfrm>
            <a:off x="4056840" y="2437920"/>
            <a:ext cx="360" cy="212040"/>
          </a:xfrm>
          <a:prstGeom prst="straightConnector1">
            <a:avLst/>
          </a:prstGeom>
          <a:noFill/>
          <a:ln w="15840">
            <a:solidFill>
              <a:srgbClr val="ffff00"/>
            </a:solidFill>
            <a:round/>
            <a:headEnd len="med" type="arrow" w="med"/>
            <a:tailEnd len="med" type="arrow" w="med"/>
          </a:ln>
        </p:spPr>
      </p:sp>
      <p:sp>
        <p:nvSpPr>
          <p:cNvPr id="131" name="CustomShape 93"/>
          <p:cNvSpPr/>
          <p:nvPr/>
        </p:nvSpPr>
        <p:spPr>
          <a:xfrm>
            <a:off x="3987720" y="2442960"/>
            <a:ext cx="522360" cy="212040"/>
          </a:xfrm>
          <a:prstGeom prst="rect">
            <a:avLst/>
          </a:prstGeom>
          <a:noFill/>
          <a:ln>
            <a:noFill/>
          </a:ln>
        </p:spPr>
        <p:txBody>
          <a:bodyPr bIns="45000" lIns="90000" rIns="90000" tIns="45000"/>
          <a:p>
            <a:pPr algn="ctr">
              <a:lnSpc>
                <a:spcPct val="100000"/>
              </a:lnSpc>
            </a:pPr>
            <a:r>
              <a:rPr lang="en-CA" sz="800">
                <a:solidFill>
                  <a:srgbClr val="ffff00"/>
                </a:solidFill>
                <a:latin typeface="Calibri"/>
              </a:rPr>
              <a:t>8 1/2”</a:t>
            </a:r>
            <a:endParaRPr/>
          </a:p>
        </p:txBody>
      </p:sp>
      <p:sp>
        <p:nvSpPr>
          <p:cNvPr id="132" name="CustomShape 94"/>
          <p:cNvSpPr/>
          <p:nvPr/>
        </p:nvSpPr>
        <p:spPr>
          <a:xfrm>
            <a:off x="4940280" y="2433240"/>
            <a:ext cx="432360" cy="212040"/>
          </a:xfrm>
          <a:prstGeom prst="rect">
            <a:avLst/>
          </a:prstGeom>
          <a:noFill/>
          <a:ln>
            <a:noFill/>
          </a:ln>
        </p:spPr>
        <p:txBody>
          <a:bodyPr bIns="45000" lIns="90000" rIns="90000" tIns="45000"/>
          <a:p>
            <a:pPr algn="ctr">
              <a:lnSpc>
                <a:spcPct val="100000"/>
              </a:lnSpc>
            </a:pPr>
            <a:r>
              <a:rPr lang="en-CA" sz="800">
                <a:solidFill>
                  <a:srgbClr val="ffff00"/>
                </a:solidFill>
                <a:latin typeface="Calibri"/>
              </a:rPr>
              <a:t>8 1.2”</a:t>
            </a:r>
            <a:endParaRPr/>
          </a:p>
        </p:txBody>
      </p:sp>
      <p:sp>
        <p:nvSpPr>
          <p:cNvPr id="133" name="CustomShape 95"/>
          <p:cNvSpPr/>
          <p:nvPr/>
        </p:nvSpPr>
        <p:spPr>
          <a:xfrm>
            <a:off x="6398640" y="6258960"/>
            <a:ext cx="1210680" cy="181800"/>
          </a:xfrm>
          <a:prstGeom prst="rect">
            <a:avLst/>
          </a:prstGeom>
          <a:noFill/>
          <a:ln>
            <a:noFill/>
          </a:ln>
        </p:spPr>
        <p:txBody>
          <a:bodyPr bIns="45000" lIns="90000" rIns="90000" tIns="45000"/>
          <a:p>
            <a:pPr>
              <a:lnSpc>
                <a:spcPct val="100000"/>
              </a:lnSpc>
            </a:pPr>
            <a:r>
              <a:rPr lang="en-CA" sz="600">
                <a:solidFill>
                  <a:srgbClr val="000000"/>
                </a:solidFill>
                <a:latin typeface="Calibri"/>
              </a:rPr>
              <a:t>Version: May 20, 2014</a:t>
            </a:r>
            <a:endParaRPr/>
          </a:p>
        </p:txBody>
      </p:sp>
      <p:sp>
        <p:nvSpPr>
          <p:cNvPr id="134" name="CustomShape 96"/>
          <p:cNvSpPr/>
          <p:nvPr/>
        </p:nvSpPr>
        <p:spPr>
          <a:xfrm>
            <a:off x="2840400" y="2809080"/>
            <a:ext cx="515160" cy="212040"/>
          </a:xfrm>
          <a:prstGeom prst="rect">
            <a:avLst/>
          </a:prstGeom>
          <a:noFill/>
          <a:ln>
            <a:noFill/>
          </a:ln>
        </p:spPr>
        <p:txBody>
          <a:bodyPr bIns="45000" lIns="90000" rIns="90000" tIns="45000"/>
          <a:p>
            <a:pPr algn="ctr">
              <a:lnSpc>
                <a:spcPct val="100000"/>
              </a:lnSpc>
            </a:pPr>
            <a:r>
              <a:rPr lang="en-CA" sz="800">
                <a:solidFill>
                  <a:srgbClr val="ffff00"/>
                </a:solidFill>
                <a:latin typeface="Calibri"/>
              </a:rPr>
              <a:t>19 1/4”</a:t>
            </a:r>
            <a:endParaRPr/>
          </a:p>
        </p:txBody>
      </p:sp>
      <p:sp>
        <p:nvSpPr>
          <p:cNvPr id="135" name="CustomShape 97"/>
          <p:cNvSpPr/>
          <p:nvPr/>
        </p:nvSpPr>
        <p:spPr>
          <a:xfrm>
            <a:off x="5081040" y="3310920"/>
            <a:ext cx="509400" cy="212040"/>
          </a:xfrm>
          <a:prstGeom prst="rect">
            <a:avLst/>
          </a:prstGeom>
          <a:noFill/>
          <a:ln>
            <a:noFill/>
          </a:ln>
        </p:spPr>
        <p:txBody>
          <a:bodyPr bIns="45000" lIns="90000" rIns="90000" tIns="45000"/>
          <a:p>
            <a:pPr algn="ctr">
              <a:lnSpc>
                <a:spcPct val="100000"/>
              </a:lnSpc>
            </a:pPr>
            <a:r>
              <a:rPr lang="en-CA" sz="800">
                <a:solidFill>
                  <a:srgbClr val="ffff00"/>
                </a:solidFill>
                <a:latin typeface="Calibri"/>
              </a:rPr>
              <a:t>28 1/4”</a:t>
            </a:r>
            <a:endParaRPr/>
          </a:p>
        </p:txBody>
      </p:sp>
      <p:sp>
        <p:nvSpPr>
          <p:cNvPr id="136" name="CustomShape 98"/>
          <p:cNvSpPr/>
          <p:nvPr/>
        </p:nvSpPr>
        <p:spPr>
          <a:xfrm>
            <a:off x="4012920" y="3331800"/>
            <a:ext cx="512280" cy="212040"/>
          </a:xfrm>
          <a:prstGeom prst="rect">
            <a:avLst/>
          </a:prstGeom>
          <a:noFill/>
          <a:ln>
            <a:noFill/>
          </a:ln>
        </p:spPr>
        <p:txBody>
          <a:bodyPr bIns="45000" lIns="90000" rIns="90000" tIns="45000"/>
          <a:p>
            <a:pPr algn="ctr">
              <a:lnSpc>
                <a:spcPct val="100000"/>
              </a:lnSpc>
            </a:pPr>
            <a:r>
              <a:rPr lang="en-CA" sz="800">
                <a:solidFill>
                  <a:srgbClr val="ffff00"/>
                </a:solidFill>
                <a:latin typeface="Calibri"/>
              </a:rPr>
              <a:t>27 1/2”</a:t>
            </a:r>
            <a:endParaRPr/>
          </a:p>
        </p:txBody>
      </p:sp>
      <p:sp>
        <p:nvSpPr>
          <p:cNvPr id="137" name="CustomShape 99"/>
          <p:cNvSpPr/>
          <p:nvPr/>
        </p:nvSpPr>
        <p:spPr>
          <a:xfrm flipH="1">
            <a:off x="5500440" y="2733480"/>
            <a:ext cx="720" cy="891720"/>
          </a:xfrm>
          <a:prstGeom prst="straightConnector1">
            <a:avLst/>
          </a:prstGeom>
          <a:noFill/>
          <a:ln w="12600">
            <a:solidFill>
              <a:srgbClr val="ffff00"/>
            </a:solidFill>
            <a:round/>
            <a:headEnd len="med" type="arrow" w="med"/>
            <a:tailEnd len="med" type="arrow" w="med"/>
          </a:ln>
        </p:spPr>
      </p:sp>
      <p:sp>
        <p:nvSpPr>
          <p:cNvPr id="138" name="CustomShape 100"/>
          <p:cNvSpPr/>
          <p:nvPr/>
        </p:nvSpPr>
        <p:spPr>
          <a:xfrm>
            <a:off x="4446360" y="2821680"/>
            <a:ext cx="11880" cy="792360"/>
          </a:xfrm>
          <a:prstGeom prst="straightConnector1">
            <a:avLst/>
          </a:prstGeom>
          <a:noFill/>
          <a:ln w="12600">
            <a:solidFill>
              <a:srgbClr val="ffff00"/>
            </a:solidFill>
            <a:round/>
            <a:headEnd len="med" type="arrow" w="med"/>
            <a:tailEnd len="med" type="arrow" w="med"/>
          </a:ln>
        </p:spPr>
      </p:sp>
      <p:sp>
        <p:nvSpPr>
          <p:cNvPr id="139" name="CustomShape 101"/>
          <p:cNvSpPr/>
          <p:nvPr/>
        </p:nvSpPr>
        <p:spPr>
          <a:xfrm>
            <a:off x="2840400" y="2916720"/>
            <a:ext cx="360" cy="666720"/>
          </a:xfrm>
          <a:prstGeom prst="straightConnector1">
            <a:avLst/>
          </a:prstGeom>
          <a:noFill/>
          <a:ln w="12600">
            <a:solidFill>
              <a:srgbClr val="ffff00"/>
            </a:solidFill>
            <a:round/>
            <a:headEnd len="med" type="arrow" w="med"/>
            <a:tailEnd len="med" type="arrow" w="med"/>
          </a:ln>
        </p:spPr>
      </p:sp>
      <p:sp>
        <p:nvSpPr>
          <p:cNvPr id="140" name="CustomShape 102"/>
          <p:cNvSpPr/>
          <p:nvPr/>
        </p:nvSpPr>
        <p:spPr>
          <a:xfrm>
            <a:off x="6325200" y="2563200"/>
            <a:ext cx="607320" cy="364320"/>
          </a:xfrm>
          <a:prstGeom prst="rect">
            <a:avLst/>
          </a:prstGeom>
          <a:noFill/>
          <a:ln>
            <a:noFill/>
          </a:ln>
        </p:spPr>
        <p:txBody>
          <a:bodyPr bIns="45000" lIns="90000" rIns="90000" tIns="45000"/>
          <a:p>
            <a:pPr algn="ctr">
              <a:lnSpc>
                <a:spcPct val="100000"/>
              </a:lnSpc>
            </a:pPr>
            <a:r>
              <a:rPr lang="en-CA" sz="800">
                <a:solidFill>
                  <a:srgbClr val="ffff00"/>
                </a:solidFill>
                <a:latin typeface="Calibri"/>
              </a:rPr>
              <a:t>5</a:t>
            </a:r>
            <a:r>
              <a:rPr lang="en-CA" sz="800">
                <a:solidFill>
                  <a:srgbClr val="000000"/>
                </a:solidFill>
                <a:latin typeface="Calibri"/>
              </a:rPr>
              <a:t>”</a:t>
            </a:r>
            <a:endParaRPr/>
          </a:p>
          <a:p>
            <a:pPr algn="ctr">
              <a:lnSpc>
                <a:spcPct val="100000"/>
              </a:lnSpc>
            </a:pPr>
            <a:endParaRPr/>
          </a:p>
        </p:txBody>
      </p:sp>
      <p:sp>
        <p:nvSpPr>
          <p:cNvPr id="141" name="CustomShape 103"/>
          <p:cNvSpPr/>
          <p:nvPr/>
        </p:nvSpPr>
        <p:spPr>
          <a:xfrm flipV="1">
            <a:off x="6507000" y="2546640"/>
            <a:ext cx="174960" cy="91080"/>
          </a:xfrm>
          <a:prstGeom prst="straightConnector1">
            <a:avLst/>
          </a:prstGeom>
          <a:noFill/>
          <a:ln w="15840">
            <a:solidFill>
              <a:srgbClr val="ffff00"/>
            </a:solidFill>
            <a:round/>
            <a:tailEnd len="med" type="arrow" w="med"/>
          </a:ln>
        </p:spPr>
      </p:sp>
      <p:sp>
        <p:nvSpPr>
          <p:cNvPr id="142" name="CustomShape 104"/>
          <p:cNvSpPr/>
          <p:nvPr/>
        </p:nvSpPr>
        <p:spPr>
          <a:xfrm>
            <a:off x="1807560" y="2646720"/>
            <a:ext cx="607320" cy="364320"/>
          </a:xfrm>
          <a:prstGeom prst="rect">
            <a:avLst/>
          </a:prstGeom>
          <a:noFill/>
          <a:ln>
            <a:noFill/>
          </a:ln>
        </p:spPr>
        <p:txBody>
          <a:bodyPr bIns="45000" lIns="90000" rIns="90000" tIns="45000"/>
          <a:p>
            <a:pPr algn="ctr">
              <a:lnSpc>
                <a:spcPct val="100000"/>
              </a:lnSpc>
            </a:pPr>
            <a:r>
              <a:rPr lang="en-CA" sz="800">
                <a:solidFill>
                  <a:srgbClr val="ffff00"/>
                </a:solidFill>
                <a:latin typeface="Calibri"/>
              </a:rPr>
              <a:t>5</a:t>
            </a:r>
            <a:r>
              <a:rPr lang="en-CA" sz="800">
                <a:solidFill>
                  <a:srgbClr val="000000"/>
                </a:solidFill>
                <a:latin typeface="Calibri"/>
              </a:rPr>
              <a:t>”</a:t>
            </a:r>
            <a:endParaRPr/>
          </a:p>
          <a:p>
            <a:pPr algn="ctr">
              <a:lnSpc>
                <a:spcPct val="100000"/>
              </a:lnSpc>
            </a:pPr>
            <a:endParaRPr/>
          </a:p>
        </p:txBody>
      </p:sp>
      <p:sp>
        <p:nvSpPr>
          <p:cNvPr id="143" name="CustomShape 105"/>
          <p:cNvSpPr/>
          <p:nvPr/>
        </p:nvSpPr>
        <p:spPr>
          <a:xfrm flipV="1">
            <a:off x="1997640" y="2661480"/>
            <a:ext cx="205560" cy="9360"/>
          </a:xfrm>
          <a:prstGeom prst="straightConnector1">
            <a:avLst/>
          </a:prstGeom>
          <a:noFill/>
          <a:ln w="12600">
            <a:solidFill>
              <a:srgbClr val="ffff00"/>
            </a:solidFill>
            <a:round/>
            <a:headEnd len="med" type="arrow" w="med"/>
            <a:tailEnd len="med" type="arrow" w="med"/>
          </a:ln>
        </p:spPr>
      </p:sp>
    </p:spTree>
  </p:cSld>
  <p:timing>
    <p:tnLst>
      <p:par>
        <p:cTn dur="indefinite" id="1" nodeType="tmRoot" restart="never">
          <p:childTnLst>
            <p:seq>
              <p:cTn id="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