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Proxima Nova"/>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ProximaNova-bold.fntdata"/><Relationship Id="rId10" Type="http://schemas.openxmlformats.org/officeDocument/2006/relationships/font" Target="fonts/ProximaNova-regular.fntdata"/><Relationship Id="rId13" Type="http://schemas.openxmlformats.org/officeDocument/2006/relationships/font" Target="fonts/ProximaNova-boldItalic.fntdata"/><Relationship Id="rId12"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Packaging: simple, cardboard, cans (like Altoid cans) </a:t>
            </a:r>
          </a:p>
          <a:p>
            <a:pPr lvl="0" rtl="0">
              <a:spcBef>
                <a:spcPts val="0"/>
              </a:spcBef>
              <a:buNone/>
            </a:pPr>
            <a:r>
              <a:t/>
            </a:r>
            <a:endParaRPr/>
          </a:p>
          <a:p>
            <a:pPr lvl="0" rtl="0">
              <a:spcBef>
                <a:spcPts val="0"/>
              </a:spcBef>
              <a:buNone/>
            </a:pPr>
            <a:r>
              <a:rPr lang="en"/>
              <a:t>Products/downloads: download all products so you can use them for yourself, educational videos on how they work and why they created their product. Some incentives are like the higher amount of money you donate the </a:t>
            </a:r>
            <a:r>
              <a:rPr lang="en"/>
              <a:t>more things you get for yourself like a t-shirt, updates, special thanks. </a:t>
            </a:r>
          </a:p>
          <a:p>
            <a:pPr lvl="0" rtl="0">
              <a:spcBef>
                <a:spcPts val="0"/>
              </a:spcBef>
              <a:buNone/>
            </a:pPr>
            <a:r>
              <a:t/>
            </a:r>
            <a:endParaRPr/>
          </a:p>
          <a:p>
            <a:pPr lvl="0" rtl="0">
              <a:spcBef>
                <a:spcPts val="0"/>
              </a:spcBef>
              <a:buNone/>
            </a:pPr>
            <a:r>
              <a:rPr lang="en"/>
              <a:t>If someone post a comment or ask a question most answer at least within a week or by the end of the day. </a:t>
            </a:r>
          </a:p>
          <a:p>
            <a:pPr lvl="0">
              <a:spcBef>
                <a:spcPts val="0"/>
              </a:spcBef>
              <a:buNone/>
            </a:pPr>
            <a:r>
              <a:t/>
            </a:r>
            <a:endParaRPr/>
          </a:p>
          <a:p>
            <a:pPr lvl="0">
              <a:spcBef>
                <a:spcPts val="0"/>
              </a:spcBef>
              <a:buNone/>
            </a:pPr>
            <a:r>
              <a:rPr lang="en"/>
              <a:t>Parts: They name it by what it does and what version </a:t>
            </a:r>
          </a:p>
          <a:p>
            <a:pPr lvl="0">
              <a:spcBef>
                <a:spcPts val="0"/>
              </a:spcBef>
              <a:buNone/>
            </a:pPr>
            <a:r>
              <a:t/>
            </a:r>
            <a:endParaRPr/>
          </a:p>
          <a:p>
            <a:pPr lvl="0" rtl="0">
              <a:spcBef>
                <a:spcPts val="0"/>
              </a:spcBef>
              <a:buNone/>
            </a:pPr>
            <a:r>
              <a:rPr lang="en"/>
              <a:t>*it is more effective to have brief descriptions and a lot of pictures to keep people interested. </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Creativity: I hope to expand my creativity because we have to think of things </a:t>
            </a:r>
            <a:r>
              <a:rPr lang="en"/>
              <a:t>to build with our materials and how our connecting pieces should look. </a:t>
            </a:r>
          </a:p>
          <a:p>
            <a:pPr lvl="0">
              <a:spcBef>
                <a:spcPts val="0"/>
              </a:spcBef>
              <a:buNone/>
            </a:pPr>
            <a:r>
              <a:t/>
            </a:r>
            <a:endParaRPr/>
          </a:p>
          <a:p>
            <a:pPr lvl="0">
              <a:spcBef>
                <a:spcPts val="0"/>
              </a:spcBef>
              <a:buNone/>
            </a:pPr>
            <a:r>
              <a:rPr lang="en"/>
              <a:t>3D: I have never used a 3D printer before and I am excited to learn how</a:t>
            </a:r>
          </a:p>
          <a:p>
            <a:pPr lvl="0">
              <a:spcBef>
                <a:spcPts val="0"/>
              </a:spcBef>
              <a:buNone/>
            </a:pPr>
            <a:r>
              <a:t/>
            </a:r>
            <a:endParaRPr/>
          </a:p>
          <a:p>
            <a:pPr lvl="0">
              <a:spcBef>
                <a:spcPts val="0"/>
              </a:spcBef>
              <a:buNone/>
            </a:pPr>
            <a:r>
              <a:rPr lang="en"/>
              <a:t>OnShape: I hope to improve my skills on OnShape because I have never tried to make a complex design on it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My cheap and available material are </a:t>
            </a:r>
            <a:r>
              <a:rPr lang="en"/>
              <a:t>pencils that are rounded. </a:t>
            </a:r>
          </a:p>
          <a:p>
            <a:pPr lvl="0">
              <a:spcBef>
                <a:spcPts val="0"/>
              </a:spcBef>
              <a:buNone/>
            </a:pPr>
            <a:r>
              <a:t/>
            </a:r>
            <a:endParaRPr/>
          </a:p>
          <a:p>
            <a:pPr lvl="0">
              <a:spcBef>
                <a:spcPts val="0"/>
              </a:spcBef>
              <a:buNone/>
            </a:pPr>
            <a:r>
              <a:rPr lang="en"/>
              <a:t>Pegboard: I </a:t>
            </a:r>
            <a:r>
              <a:rPr lang="en"/>
              <a:t>wanted to use something similar to a pegboard for a base.</a:t>
            </a:r>
          </a:p>
          <a:p>
            <a:pPr lvl="0">
              <a:spcBef>
                <a:spcPts val="0"/>
              </a:spcBef>
              <a:buNone/>
            </a:pPr>
            <a:r>
              <a:t/>
            </a:r>
            <a:endParaRPr/>
          </a:p>
          <a:p>
            <a:pPr lvl="0">
              <a:spcBef>
                <a:spcPts val="0"/>
              </a:spcBef>
              <a:buNone/>
            </a:pPr>
            <a:r>
              <a:rPr lang="en"/>
              <a:t>I chose these particular structures because that was my go to thing to build as a kid. </a:t>
            </a:r>
          </a:p>
          <a:p>
            <a:pPr lvl="0">
              <a:spcBef>
                <a:spcPts val="0"/>
              </a:spcBef>
              <a:buNone/>
            </a:pPr>
            <a:r>
              <a:t/>
            </a:r>
            <a:endParaRPr/>
          </a:p>
          <a:p>
            <a:pPr lvl="0">
              <a:spcBef>
                <a:spcPts val="0"/>
              </a:spcBef>
              <a:buNone/>
            </a:pPr>
            <a:r>
              <a:rPr lang="en"/>
              <a:t>I will most likely make my structure a house or a spaceship unless I figure out how to create tires for a vehicle without them falling off.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9.jp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wrap="square" tIns="91425">
            <a:noAutofit/>
          </a:bodyPr>
          <a:lstStyle/>
          <a:p>
            <a:pPr lvl="0">
              <a:spcBef>
                <a:spcPts val="0"/>
              </a:spcBef>
              <a:buNone/>
            </a:pPr>
            <a:r>
              <a:rPr lang="en"/>
              <a:t>Modular Construction Project Proposal </a:t>
            </a:r>
          </a:p>
        </p:txBody>
      </p:sp>
      <p:sp>
        <p:nvSpPr>
          <p:cNvPr id="60" name="Shape 60"/>
          <p:cNvSpPr txBox="1"/>
          <p:nvPr>
            <p:ph idx="1" type="subTitle"/>
          </p:nvPr>
        </p:nvSpPr>
        <p:spPr>
          <a:xfrm>
            <a:off x="510450" y="3182312"/>
            <a:ext cx="8123100" cy="630000"/>
          </a:xfrm>
          <a:prstGeom prst="rect">
            <a:avLst/>
          </a:prstGeom>
        </p:spPr>
        <p:txBody>
          <a:bodyPr anchorCtr="0" anchor="t" bIns="91425" lIns="91425" rIns="91425" wrap="square" tIns="91425">
            <a:noAutofit/>
          </a:bodyPr>
          <a:lstStyle/>
          <a:p>
            <a:pPr lvl="0">
              <a:spcBef>
                <a:spcPts val="0"/>
              </a:spcBef>
              <a:buNone/>
            </a:pPr>
            <a:r>
              <a:rPr lang="en"/>
              <a:t>By: Asia</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Research from Kickstarter &amp; Thingiverse </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Packaging </a:t>
            </a:r>
          </a:p>
          <a:p>
            <a:pPr indent="-228600" lvl="0" marL="457200" rtl="0">
              <a:spcBef>
                <a:spcPts val="0"/>
              </a:spcBef>
              <a:buChar char="-"/>
            </a:pPr>
            <a:r>
              <a:rPr lang="en"/>
              <a:t>Products/downloads</a:t>
            </a:r>
          </a:p>
          <a:p>
            <a:pPr indent="-228600" lvl="0" marL="457200" rtl="0">
              <a:spcBef>
                <a:spcPts val="0"/>
              </a:spcBef>
              <a:buChar char="-"/>
            </a:pPr>
            <a:r>
              <a:rPr lang="en"/>
              <a:t>Incentives </a:t>
            </a:r>
          </a:p>
          <a:p>
            <a:pPr indent="-228600" lvl="0" marL="457200" rtl="0">
              <a:spcBef>
                <a:spcPts val="0"/>
              </a:spcBef>
              <a:buChar char="-"/>
            </a:pPr>
            <a:r>
              <a:rPr lang="en"/>
              <a:t>Selling points </a:t>
            </a:r>
          </a:p>
          <a:p>
            <a:pPr indent="-228600" lvl="0" marL="457200" rtl="0">
              <a:spcBef>
                <a:spcPts val="0"/>
              </a:spcBef>
              <a:buChar char="-"/>
            </a:pPr>
            <a:r>
              <a:rPr lang="en"/>
              <a:t>Naming </a:t>
            </a:r>
          </a:p>
          <a:p>
            <a:pPr lvl="0" rtl="0">
              <a:spcBef>
                <a:spcPts val="0"/>
              </a:spcBef>
              <a:buNone/>
            </a:pPr>
            <a:r>
              <a:t/>
            </a:r>
            <a:endParaRPr/>
          </a:p>
        </p:txBody>
      </p:sp>
      <p:pic>
        <p:nvPicPr>
          <p:cNvPr id="67" name="Shape 67"/>
          <p:cNvPicPr preferRelativeResize="0"/>
          <p:nvPr/>
        </p:nvPicPr>
        <p:blipFill>
          <a:blip r:embed="rId3">
            <a:alphaModFix/>
          </a:blip>
          <a:stretch>
            <a:fillRect/>
          </a:stretch>
        </p:blipFill>
        <p:spPr>
          <a:xfrm>
            <a:off x="3707774" y="1017724"/>
            <a:ext cx="2182400" cy="1640275"/>
          </a:xfrm>
          <a:prstGeom prst="rect">
            <a:avLst/>
          </a:prstGeom>
          <a:noFill/>
          <a:ln>
            <a:noFill/>
          </a:ln>
        </p:spPr>
      </p:pic>
      <p:pic>
        <p:nvPicPr>
          <p:cNvPr id="68" name="Shape 68"/>
          <p:cNvPicPr preferRelativeResize="0"/>
          <p:nvPr/>
        </p:nvPicPr>
        <p:blipFill>
          <a:blip r:embed="rId4">
            <a:alphaModFix/>
          </a:blip>
          <a:stretch>
            <a:fillRect/>
          </a:stretch>
        </p:blipFill>
        <p:spPr>
          <a:xfrm>
            <a:off x="3142458" y="2995253"/>
            <a:ext cx="2093722" cy="1573625"/>
          </a:xfrm>
          <a:prstGeom prst="rect">
            <a:avLst/>
          </a:prstGeom>
          <a:noFill/>
          <a:ln>
            <a:noFill/>
          </a:ln>
        </p:spPr>
      </p:pic>
      <p:pic>
        <p:nvPicPr>
          <p:cNvPr id="69" name="Shape 69"/>
          <p:cNvPicPr preferRelativeResize="0"/>
          <p:nvPr/>
        </p:nvPicPr>
        <p:blipFill>
          <a:blip r:embed="rId5">
            <a:alphaModFix/>
          </a:blip>
          <a:stretch>
            <a:fillRect/>
          </a:stretch>
        </p:blipFill>
        <p:spPr>
          <a:xfrm>
            <a:off x="6077071" y="2865450"/>
            <a:ext cx="2266400" cy="1703425"/>
          </a:xfrm>
          <a:prstGeom prst="rect">
            <a:avLst/>
          </a:prstGeom>
          <a:noFill/>
          <a:ln>
            <a:noFill/>
          </a:ln>
        </p:spPr>
      </p:pic>
      <p:pic>
        <p:nvPicPr>
          <p:cNvPr id="70" name="Shape 70"/>
          <p:cNvPicPr preferRelativeResize="0"/>
          <p:nvPr/>
        </p:nvPicPr>
        <p:blipFill>
          <a:blip r:embed="rId6">
            <a:alphaModFix/>
          </a:blip>
          <a:stretch>
            <a:fillRect/>
          </a:stretch>
        </p:blipFill>
        <p:spPr>
          <a:xfrm>
            <a:off x="6570918" y="1017723"/>
            <a:ext cx="2182400" cy="16402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Skills</a:t>
            </a:r>
          </a:p>
        </p:txBody>
      </p:sp>
      <p:sp>
        <p:nvSpPr>
          <p:cNvPr id="76" name="Shape 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Expand my creativity </a:t>
            </a:r>
          </a:p>
          <a:p>
            <a:pPr indent="-228600" lvl="0" marL="457200" rtl="0">
              <a:spcBef>
                <a:spcPts val="0"/>
              </a:spcBef>
              <a:buChar char="-"/>
            </a:pPr>
            <a:r>
              <a:rPr lang="en"/>
              <a:t>3D printing </a:t>
            </a:r>
          </a:p>
          <a:p>
            <a:pPr indent="-228600" lvl="0" marL="457200">
              <a:spcBef>
                <a:spcPts val="0"/>
              </a:spcBef>
              <a:buChar char="-"/>
            </a:pPr>
            <a:r>
              <a:rPr lang="en"/>
              <a:t>Improve OnShape</a:t>
            </a:r>
          </a:p>
        </p:txBody>
      </p:sp>
      <p:pic>
        <p:nvPicPr>
          <p:cNvPr id="77" name="Shape 77"/>
          <p:cNvPicPr preferRelativeResize="0"/>
          <p:nvPr/>
        </p:nvPicPr>
        <p:blipFill>
          <a:blip r:embed="rId3">
            <a:alphaModFix/>
          </a:blip>
          <a:stretch>
            <a:fillRect/>
          </a:stretch>
        </p:blipFill>
        <p:spPr>
          <a:xfrm>
            <a:off x="775519" y="2432443"/>
            <a:ext cx="2865000" cy="2356899"/>
          </a:xfrm>
          <a:prstGeom prst="rect">
            <a:avLst/>
          </a:prstGeom>
          <a:noFill/>
          <a:ln>
            <a:noFill/>
          </a:ln>
        </p:spPr>
      </p:pic>
      <p:pic>
        <p:nvPicPr>
          <p:cNvPr id="78" name="Shape 78"/>
          <p:cNvPicPr preferRelativeResize="0"/>
          <p:nvPr/>
        </p:nvPicPr>
        <p:blipFill>
          <a:blip r:embed="rId4">
            <a:alphaModFix/>
          </a:blip>
          <a:stretch>
            <a:fillRect/>
          </a:stretch>
        </p:blipFill>
        <p:spPr>
          <a:xfrm>
            <a:off x="4540573" y="1456793"/>
            <a:ext cx="3217025" cy="2142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4683529" y="906201"/>
            <a:ext cx="4148770" cy="3662675"/>
          </a:xfrm>
          <a:prstGeom prst="rect">
            <a:avLst/>
          </a:prstGeom>
          <a:noFill/>
          <a:ln>
            <a:noFill/>
          </a:ln>
        </p:spPr>
      </p:pic>
      <p:sp>
        <p:nvSpPr>
          <p:cNvPr id="84" name="Shape 8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Project Timeline </a:t>
            </a:r>
          </a:p>
        </p:txBody>
      </p:sp>
      <p:sp>
        <p:nvSpPr>
          <p:cNvPr id="85" name="Shape 8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(March 7-10): some initial models drafted and possibly </a:t>
            </a:r>
            <a:r>
              <a:rPr lang="en"/>
              <a:t>printed to test from and function</a:t>
            </a:r>
          </a:p>
          <a:p>
            <a:pPr lvl="0">
              <a:spcBef>
                <a:spcPts val="0"/>
              </a:spcBef>
              <a:buNone/>
            </a:pPr>
            <a:r>
              <a:rPr lang="en"/>
              <a:t>(March 13-17): both connectors finalized and mostly printed </a:t>
            </a:r>
          </a:p>
          <a:p>
            <a:pPr lvl="0">
              <a:spcBef>
                <a:spcPts val="0"/>
              </a:spcBef>
              <a:buNone/>
            </a:pPr>
            <a:r>
              <a:rPr lang="en"/>
              <a:t>(March 27-31): model kit concept locked and printing the kit contents </a:t>
            </a:r>
          </a:p>
          <a:p>
            <a:pPr lvl="0">
              <a:spcBef>
                <a:spcPts val="0"/>
              </a:spcBef>
              <a:buNone/>
            </a:pPr>
            <a:r>
              <a:rPr lang="en"/>
              <a:t>(April 3-7): instructions and Bill of Materials completed, finalizing Thingiverse submission, preparing lower school presentation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Ideas/Concepts </a:t>
            </a:r>
          </a:p>
        </p:txBody>
      </p:sp>
      <p:sp>
        <p:nvSpPr>
          <p:cNvPr id="91" name="Shape 9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House/building</a:t>
            </a:r>
          </a:p>
          <a:p>
            <a:pPr indent="-228600" lvl="0" marL="457200" rtl="0">
              <a:spcBef>
                <a:spcPts val="0"/>
              </a:spcBef>
              <a:buChar char="-"/>
            </a:pPr>
            <a:r>
              <a:rPr lang="en"/>
              <a:t>Car </a:t>
            </a:r>
          </a:p>
          <a:p>
            <a:pPr indent="-228600" lvl="0" marL="457200" rtl="0">
              <a:spcBef>
                <a:spcPts val="0"/>
              </a:spcBef>
              <a:buChar char="-"/>
            </a:pPr>
            <a:r>
              <a:rPr lang="en"/>
              <a:t>Space ship </a:t>
            </a:r>
          </a:p>
        </p:txBody>
      </p:sp>
      <p:pic>
        <p:nvPicPr>
          <p:cNvPr id="92" name="Shape 92"/>
          <p:cNvPicPr preferRelativeResize="0"/>
          <p:nvPr/>
        </p:nvPicPr>
        <p:blipFill>
          <a:blip r:embed="rId3">
            <a:alphaModFix/>
          </a:blip>
          <a:stretch>
            <a:fillRect/>
          </a:stretch>
        </p:blipFill>
        <p:spPr>
          <a:xfrm>
            <a:off x="3305435" y="1152474"/>
            <a:ext cx="3029800" cy="1979474"/>
          </a:xfrm>
          <a:prstGeom prst="rect">
            <a:avLst/>
          </a:prstGeom>
          <a:noFill/>
          <a:ln>
            <a:noFill/>
          </a:ln>
        </p:spPr>
      </p:pic>
      <p:pic>
        <p:nvPicPr>
          <p:cNvPr id="93" name="Shape 93"/>
          <p:cNvPicPr preferRelativeResize="0"/>
          <p:nvPr/>
        </p:nvPicPr>
        <p:blipFill>
          <a:blip r:embed="rId4">
            <a:alphaModFix/>
          </a:blip>
          <a:stretch>
            <a:fillRect/>
          </a:stretch>
        </p:blipFill>
        <p:spPr>
          <a:xfrm>
            <a:off x="6600925" y="1843164"/>
            <a:ext cx="2291176" cy="1288775"/>
          </a:xfrm>
          <a:prstGeom prst="rect">
            <a:avLst/>
          </a:prstGeom>
          <a:noFill/>
          <a:ln>
            <a:noFill/>
          </a:ln>
        </p:spPr>
      </p:pic>
      <p:pic>
        <p:nvPicPr>
          <p:cNvPr id="94" name="Shape 94"/>
          <p:cNvPicPr preferRelativeResize="0"/>
          <p:nvPr/>
        </p:nvPicPr>
        <p:blipFill>
          <a:blip r:embed="rId5">
            <a:alphaModFix/>
          </a:blip>
          <a:stretch>
            <a:fillRect/>
          </a:stretch>
        </p:blipFill>
        <p:spPr>
          <a:xfrm>
            <a:off x="3908508" y="3379407"/>
            <a:ext cx="2187675" cy="14351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